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48" r:id="rId1"/>
  </p:sldMasterIdLst>
  <p:notesMasterIdLst>
    <p:notesMasterId r:id="rId29"/>
  </p:notesMasterIdLst>
  <p:handoutMasterIdLst>
    <p:handoutMasterId r:id="rId30"/>
  </p:handoutMasterIdLst>
  <p:sldIdLst>
    <p:sldId id="258" r:id="rId2"/>
    <p:sldId id="314" r:id="rId3"/>
    <p:sldId id="315" r:id="rId4"/>
    <p:sldId id="316" r:id="rId5"/>
    <p:sldId id="317" r:id="rId6"/>
    <p:sldId id="339" r:id="rId7"/>
    <p:sldId id="340" r:id="rId8"/>
    <p:sldId id="337" r:id="rId9"/>
    <p:sldId id="318" r:id="rId10"/>
    <p:sldId id="327" r:id="rId11"/>
    <p:sldId id="332" r:id="rId12"/>
    <p:sldId id="328" r:id="rId13"/>
    <p:sldId id="333" r:id="rId14"/>
    <p:sldId id="338" r:id="rId15"/>
    <p:sldId id="341" r:id="rId16"/>
    <p:sldId id="343" r:id="rId17"/>
    <p:sldId id="344" r:id="rId18"/>
    <p:sldId id="345" r:id="rId19"/>
    <p:sldId id="346" r:id="rId20"/>
    <p:sldId id="347" r:id="rId21"/>
    <p:sldId id="348" r:id="rId22"/>
    <p:sldId id="349" r:id="rId23"/>
    <p:sldId id="350" r:id="rId24"/>
    <p:sldId id="351" r:id="rId25"/>
    <p:sldId id="352" r:id="rId26"/>
    <p:sldId id="283" r:id="rId27"/>
    <p:sldId id="342" r:id="rId28"/>
  </p:sldIdLst>
  <p:sldSz cx="9144000" cy="6858000" type="screen4x3"/>
  <p:notesSz cx="7035800" cy="9321800"/>
  <p:defaultTextStyle>
    <a:defPPr>
      <a:defRPr lang="en-US"/>
    </a:defPPr>
    <a:lvl1pPr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CCCCCC"/>
    <a:srgbClr val="666666"/>
    <a:srgbClr val="1E4ABD"/>
    <a:srgbClr val="003366"/>
    <a:srgbClr val="E10040"/>
    <a:srgbClr val="002A6C"/>
    <a:srgbClr val="C211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charset="0"/>
                <a:ea typeface="+mn-ea"/>
              </a:defRPr>
            </a:lvl1pPr>
          </a:lstStyle>
          <a:p>
            <a:pPr>
              <a:defRPr/>
            </a:pPr>
            <a:endParaRPr lang="en-US"/>
          </a:p>
        </p:txBody>
      </p:sp>
      <p:sp>
        <p:nvSpPr>
          <p:cNvPr id="124931" name="Rectangle 3"/>
          <p:cNvSpPr>
            <a:spLocks noGrp="1" noChangeArrowheads="1"/>
          </p:cNvSpPr>
          <p:nvPr>
            <p:ph type="dt" sz="quarter"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charset="0"/>
                <a:ea typeface="+mn-ea"/>
              </a:defRPr>
            </a:lvl1pPr>
          </a:lstStyle>
          <a:p>
            <a:pPr>
              <a:defRPr/>
            </a:pPr>
            <a:endParaRPr lang="en-US"/>
          </a:p>
        </p:txBody>
      </p:sp>
      <p:sp>
        <p:nvSpPr>
          <p:cNvPr id="124932" name="Rectangle 4"/>
          <p:cNvSpPr>
            <a:spLocks noGrp="1" noChangeArrowheads="1"/>
          </p:cNvSpPr>
          <p:nvPr>
            <p:ph type="ftr" sz="quarter" idx="2"/>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charset="0"/>
                <a:ea typeface="+mn-ea"/>
              </a:defRPr>
            </a:lvl1pPr>
          </a:lstStyle>
          <a:p>
            <a:pPr>
              <a:defRPr/>
            </a:pPr>
            <a:endParaRPr lang="en-US"/>
          </a:p>
        </p:txBody>
      </p:sp>
      <p:sp>
        <p:nvSpPr>
          <p:cNvPr id="124933" name="Rectangle 5"/>
          <p:cNvSpPr>
            <a:spLocks noGrp="1" noChangeArrowheads="1"/>
          </p:cNvSpPr>
          <p:nvPr>
            <p:ph type="sldNum" sz="quarter" idx="3"/>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57B90459-3B57-4999-AB97-B30E7E31A3DD}" type="slidenum">
              <a:rPr lang="en-US"/>
              <a:pPr>
                <a:defRPr/>
              </a:pPr>
              <a:t>‹#›</a:t>
            </a:fld>
            <a:endParaRPr lang="en-US"/>
          </a:p>
        </p:txBody>
      </p:sp>
    </p:spTree>
    <p:extLst>
      <p:ext uri="{BB962C8B-B14F-4D97-AF65-F5344CB8AC3E}">
        <p14:creationId xmlns:p14="http://schemas.microsoft.com/office/powerpoint/2010/main" val="107009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charset="0"/>
                <a:ea typeface="+mn-ea"/>
              </a:defRPr>
            </a:lvl1pPr>
          </a:lstStyle>
          <a:p>
            <a:pPr>
              <a:defRPr/>
            </a:pPr>
            <a:endParaRPr lang="en-US"/>
          </a:p>
        </p:txBody>
      </p:sp>
      <p:sp>
        <p:nvSpPr>
          <p:cNvPr id="129027" name="Rectangle 3"/>
          <p:cNvSpPr>
            <a:spLocks noGrp="1" noChangeArrowheads="1"/>
          </p:cNvSpPr>
          <p:nvPr>
            <p:ph type="dt"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charset="0"/>
                <a:ea typeface="+mn-ea"/>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68400" y="685800"/>
            <a:ext cx="4673600"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9" name="Rectangle 5"/>
          <p:cNvSpPr>
            <a:spLocks noGrp="1" noChangeArrowheads="1"/>
          </p:cNvSpPr>
          <p:nvPr>
            <p:ph type="body" sz="quarter" idx="3"/>
          </p:nvPr>
        </p:nvSpPr>
        <p:spPr bwMode="auto">
          <a:xfrm>
            <a:off x="914400" y="4419600"/>
            <a:ext cx="5181600" cy="41910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9030" name="Rectangle 6"/>
          <p:cNvSpPr>
            <a:spLocks noGrp="1" noChangeArrowheads="1"/>
          </p:cNvSpPr>
          <p:nvPr>
            <p:ph type="ftr" sz="quarter" idx="4"/>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charset="0"/>
                <a:ea typeface="+mn-ea"/>
              </a:defRPr>
            </a:lvl1pPr>
          </a:lstStyle>
          <a:p>
            <a:pPr>
              <a:defRPr/>
            </a:pPr>
            <a:endParaRPr lang="en-US"/>
          </a:p>
        </p:txBody>
      </p:sp>
      <p:sp>
        <p:nvSpPr>
          <p:cNvPr id="129031" name="Rectangle 7"/>
          <p:cNvSpPr>
            <a:spLocks noGrp="1" noChangeArrowheads="1"/>
          </p:cNvSpPr>
          <p:nvPr>
            <p:ph type="sldNum" sz="quarter" idx="5"/>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9A3C0962-BE78-4A01-B43B-81F36ABFD252}" type="slidenum">
              <a:rPr lang="en-US"/>
              <a:pPr>
                <a:defRPr/>
              </a:pPr>
              <a:t>‹#›</a:t>
            </a:fld>
            <a:endParaRPr lang="en-US"/>
          </a:p>
        </p:txBody>
      </p:sp>
    </p:spTree>
    <p:extLst>
      <p:ext uri="{BB962C8B-B14F-4D97-AF65-F5344CB8AC3E}">
        <p14:creationId xmlns:p14="http://schemas.microsoft.com/office/powerpoint/2010/main" val="10618915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Results-based monitoring and evaluation measures how well the project is performing</a:t>
            </a:r>
          </a:p>
          <a:p>
            <a:pPr marL="171450" indent="-171450">
              <a:buFont typeface="Arial" panose="020B0604020202020204" pitchFamily="34" charset="0"/>
              <a:buChar char="•"/>
            </a:pPr>
            <a:r>
              <a:rPr lang="en-US" dirty="0" smtClean="0"/>
              <a:t>Results-based monitoring and evaluation is a management tool! </a:t>
            </a:r>
          </a:p>
          <a:p>
            <a:pPr marL="171450" indent="-171450">
              <a:buFont typeface="Arial" panose="020B0604020202020204" pitchFamily="34" charset="0"/>
              <a:buChar char="•"/>
            </a:pPr>
            <a:r>
              <a:rPr lang="en-US" dirty="0" smtClean="0"/>
              <a:t>Results-based monitoring and evaluation emphasizes assessing how outcomes are being achieved over time</a:t>
            </a:r>
          </a:p>
          <a:p>
            <a:endParaRPr lang="en-US" dirty="0"/>
          </a:p>
        </p:txBody>
      </p:sp>
      <p:sp>
        <p:nvSpPr>
          <p:cNvPr id="4" name="Slide Number Placeholder 3"/>
          <p:cNvSpPr>
            <a:spLocks noGrp="1"/>
          </p:cNvSpPr>
          <p:nvPr>
            <p:ph type="sldNum" sz="quarter" idx="10"/>
          </p:nvPr>
        </p:nvSpPr>
        <p:spPr/>
        <p:txBody>
          <a:bodyPr/>
          <a:lstStyle/>
          <a:p>
            <a:pPr>
              <a:defRPr/>
            </a:pPr>
            <a:fld id="{9A3C0962-BE78-4A01-B43B-81F36ABFD252}" type="slidenum">
              <a:rPr lang="en-US" smtClean="0"/>
              <a:pPr>
                <a:defRPr/>
              </a:pPr>
              <a:t>3</a:t>
            </a:fld>
            <a:endParaRPr lang="en-US"/>
          </a:p>
        </p:txBody>
      </p:sp>
    </p:spTree>
    <p:extLst>
      <p:ext uri="{BB962C8B-B14F-4D97-AF65-F5344CB8AC3E}">
        <p14:creationId xmlns:p14="http://schemas.microsoft.com/office/powerpoint/2010/main" val="1023082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48650" indent="-448650">
              <a:buFont typeface="Wingdings" pitchFamily="2" charset="2"/>
              <a:buChar char="§"/>
            </a:pPr>
            <a:r>
              <a:rPr lang="en-US" sz="2400" dirty="0">
                <a:latin typeface="Arial" charset="0"/>
                <a:cs typeface="Consolas" pitchFamily="49" charset="0"/>
              </a:rPr>
              <a:t>Conceptually, we assume that:</a:t>
            </a:r>
          </a:p>
          <a:p>
            <a:pPr marL="448650" indent="-448650">
              <a:buFont typeface="Wingdings" pitchFamily="2" charset="2"/>
              <a:buChar char="§"/>
            </a:pPr>
            <a:endParaRPr lang="en-US" sz="2400" dirty="0">
              <a:latin typeface="Arial" charset="0"/>
              <a:cs typeface="Consolas" pitchFamily="49" charset="0"/>
            </a:endParaRPr>
          </a:p>
          <a:p>
            <a:pPr marL="1177707" lvl="1" indent="-448650">
              <a:buFont typeface="Wingdings" pitchFamily="2" charset="2"/>
              <a:buChar char="§"/>
            </a:pPr>
            <a:r>
              <a:rPr lang="en-US" sz="2400" dirty="0">
                <a:latin typeface="Arial" charset="0"/>
                <a:cs typeface="Consolas" pitchFamily="49" charset="0"/>
              </a:rPr>
              <a:t>Stronger systems should produce better quality data </a:t>
            </a:r>
          </a:p>
          <a:p>
            <a:pPr marL="448650" indent="-448650">
              <a:buFont typeface="Wingdings" pitchFamily="2" charset="2"/>
              <a:buChar char="§"/>
            </a:pPr>
            <a:endParaRPr lang="en-US" sz="2400" dirty="0">
              <a:latin typeface="Arial" charset="0"/>
              <a:cs typeface="Consolas" pitchFamily="49" charset="0"/>
            </a:endParaRPr>
          </a:p>
          <a:p>
            <a:pPr marL="1177707" lvl="1" indent="-448650">
              <a:buFont typeface="Wingdings" pitchFamily="2" charset="2"/>
              <a:buChar char="§"/>
            </a:pPr>
            <a:r>
              <a:rPr lang="en-US" sz="2400" dirty="0">
                <a:latin typeface="Arial" charset="0"/>
                <a:cs typeface="Consolas" pitchFamily="49" charset="0"/>
              </a:rPr>
              <a:t>For good quality data to be produced and flow through a data-management system, key functional components need to be in place at all levels of the </a:t>
            </a:r>
            <a:r>
              <a:rPr lang="en-US" sz="2700" dirty="0" smtClean="0">
                <a:latin typeface="Arial" charset="0"/>
                <a:cs typeface="Consolas" pitchFamily="49" charset="0"/>
              </a:rPr>
              <a:t>system</a:t>
            </a:r>
          </a:p>
          <a:p>
            <a:pPr marL="1177707" lvl="1" indent="-448650">
              <a:buFont typeface="Wingdings" pitchFamily="2" charset="2"/>
              <a:buChar char="§"/>
            </a:pPr>
            <a:endParaRPr lang="en-US" sz="2700" dirty="0" smtClean="0">
              <a:latin typeface="Arial" charset="0"/>
              <a:cs typeface="Consolas" pitchFamily="49" charset="0"/>
            </a:endParaRPr>
          </a:p>
          <a:p>
            <a:pPr marL="1177707" marR="0" lvl="1" indent="-4486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800" kern="1200" dirty="0" smtClean="0">
                <a:solidFill>
                  <a:schemeClr val="tx1"/>
                </a:solidFill>
                <a:latin typeface="+mn-lt"/>
                <a:ea typeface="+mn-ea"/>
                <a:cs typeface="Consolas" pitchFamily="49" charset="0"/>
              </a:rPr>
              <a:t>(Accuracy, completeness, reliability, timeliness, precision &amp; integrity)</a:t>
            </a:r>
          </a:p>
          <a:p>
            <a:pPr marL="1177707" lvl="1" indent="-448650">
              <a:buFont typeface="Wingdings" pitchFamily="2" charset="2"/>
              <a:buChar char="§"/>
            </a:pPr>
            <a:endParaRPr lang="en-US" sz="2700" dirty="0">
              <a:latin typeface="Arial" charset="0"/>
              <a:cs typeface="Consolas" pitchFamily="49" charset="0"/>
            </a:endParaRPr>
          </a:p>
          <a:p>
            <a:endParaRPr lang="en-GB" dirty="0"/>
          </a:p>
        </p:txBody>
      </p:sp>
      <p:sp>
        <p:nvSpPr>
          <p:cNvPr id="4" name="Slide Number Placeholder 3"/>
          <p:cNvSpPr>
            <a:spLocks noGrp="1"/>
          </p:cNvSpPr>
          <p:nvPr>
            <p:ph type="sldNum" sz="quarter" idx="10"/>
          </p:nvPr>
        </p:nvSpPr>
        <p:spPr/>
        <p:txBody>
          <a:bodyPr/>
          <a:lstStyle/>
          <a:p>
            <a:fld id="{B826406E-2EF4-45DA-B269-A34AD2B3B7D3}" type="slidenum">
              <a:rPr lang="en-US" smtClean="0"/>
              <a:pPr/>
              <a:t>17</a:t>
            </a:fld>
            <a:endParaRPr lang="en-US"/>
          </a:p>
        </p:txBody>
      </p:sp>
    </p:spTree>
    <p:extLst>
      <p:ext uri="{BB962C8B-B14F-4D97-AF65-F5344CB8AC3E}">
        <p14:creationId xmlns:p14="http://schemas.microsoft.com/office/powerpoint/2010/main" val="1296011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Power:</a:t>
            </a:r>
            <a:r>
              <a:rPr lang="en-US" baseline="0" dirty="0" smtClean="0"/>
              <a:t> </a:t>
            </a:r>
            <a:r>
              <a:rPr lang="en-US" dirty="0" smtClean="0"/>
              <a:t>Do you have quality data for this measure on a timely basis? To be credible, the data </a:t>
            </a:r>
            <a:r>
              <a:rPr lang="en-US" smtClean="0"/>
              <a:t>must be consistent </a:t>
            </a:r>
            <a:r>
              <a:rPr lang="en-US" dirty="0" smtClean="0"/>
              <a:t>and reliable. And timeliness is necessary to track progress.</a:t>
            </a:r>
            <a:endParaRPr lang="en-GB" dirty="0"/>
          </a:p>
        </p:txBody>
      </p:sp>
      <p:sp>
        <p:nvSpPr>
          <p:cNvPr id="4" name="Slide Number Placeholder 3"/>
          <p:cNvSpPr>
            <a:spLocks noGrp="1"/>
          </p:cNvSpPr>
          <p:nvPr>
            <p:ph type="sldNum" sz="quarter" idx="10"/>
          </p:nvPr>
        </p:nvSpPr>
        <p:spPr/>
        <p:txBody>
          <a:bodyPr/>
          <a:lstStyle/>
          <a:p>
            <a:fld id="{12172C10-4FDE-4D41-9898-C78115BC18A8}" type="slidenum">
              <a:rPr lang="en-GB" smtClean="0"/>
              <a:t>19</a:t>
            </a:fld>
            <a:endParaRPr lang="en-GB"/>
          </a:p>
        </p:txBody>
      </p:sp>
    </p:spTree>
    <p:extLst>
      <p:ext uri="{BB962C8B-B14F-4D97-AF65-F5344CB8AC3E}">
        <p14:creationId xmlns:p14="http://schemas.microsoft.com/office/powerpoint/2010/main" val="83006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152400" y="1752600"/>
            <a:ext cx="8991600" cy="5105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mtClean="0"/>
          </a:p>
        </p:txBody>
      </p:sp>
      <p:sp>
        <p:nvSpPr>
          <p:cNvPr id="5" name="Rectangle 8"/>
          <p:cNvSpPr>
            <a:spLocks noChangeArrowheads="1"/>
          </p:cNvSpPr>
          <p:nvPr userDrawn="1"/>
        </p:nvSpPr>
        <p:spPr bwMode="auto">
          <a:xfrm>
            <a:off x="0" y="1752600"/>
            <a:ext cx="9144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mtClean="0"/>
          </a:p>
        </p:txBody>
      </p:sp>
      <p:sp>
        <p:nvSpPr>
          <p:cNvPr id="6" name="Rectangle 9"/>
          <p:cNvSpPr>
            <a:spLocks noChangeArrowheads="1"/>
          </p:cNvSpPr>
          <p:nvPr userDrawn="1"/>
        </p:nvSpPr>
        <p:spPr bwMode="auto">
          <a:xfrm>
            <a:off x="0" y="1905000"/>
            <a:ext cx="152400" cy="49530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mtClean="0"/>
          </a:p>
        </p:txBody>
      </p:sp>
      <p:pic>
        <p:nvPicPr>
          <p:cNvPr id="7" name="Picture 1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5100" y="381000"/>
            <a:ext cx="220345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410200" y="381000"/>
            <a:ext cx="328612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685800" y="3429000"/>
            <a:ext cx="7772400" cy="1143000"/>
          </a:xfrm>
        </p:spPr>
        <p:txBody>
          <a:bodyPr/>
          <a:lstStyle>
            <a:lvl1pPr algn="ctr">
              <a:defRPr sz="4000"/>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4114800"/>
            <a:ext cx="6400800" cy="1752600"/>
          </a:xfrm>
        </p:spPr>
        <p:txBody>
          <a:bodyPr/>
          <a:lstStyle>
            <a:lvl1pPr marL="0" indent="0" algn="ctr">
              <a:buFontTx/>
              <a:buNone/>
              <a:defRPr/>
            </a:lvl1pPr>
          </a:lstStyle>
          <a:p>
            <a:pPr lvl="0"/>
            <a:r>
              <a:rPr lang="en-US" noProof="0" smtClean="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US"/>
          </a:p>
        </p:txBody>
      </p:sp>
      <p:sp>
        <p:nvSpPr>
          <p:cNvPr id="10" name="Rectangle 5"/>
          <p:cNvSpPr>
            <a:spLocks noGrp="1" noChangeArrowheads="1"/>
          </p:cNvSpPr>
          <p:nvPr>
            <p:ph type="ftr" sz="quarter" idx="11"/>
          </p:nvPr>
        </p:nvSpPr>
        <p:spPr/>
        <p:txBody>
          <a:bodyPr/>
          <a:lstStyle>
            <a:lvl1pPr>
              <a:defRPr/>
            </a:lvl1pPr>
          </a:lstStyle>
          <a:p>
            <a:pPr>
              <a:defRPr/>
            </a:pPr>
            <a:endParaRPr lang="en-US"/>
          </a:p>
        </p:txBody>
      </p:sp>
      <p:sp>
        <p:nvSpPr>
          <p:cNvPr id="11" name="Rectangle 6"/>
          <p:cNvSpPr>
            <a:spLocks noGrp="1" noChangeArrowheads="1"/>
          </p:cNvSpPr>
          <p:nvPr>
            <p:ph type="sldNum" sz="quarter" idx="12"/>
          </p:nvPr>
        </p:nvSpPr>
        <p:spPr/>
        <p:txBody>
          <a:bodyPr/>
          <a:lstStyle>
            <a:lvl1pPr>
              <a:defRPr/>
            </a:lvl1pPr>
          </a:lstStyle>
          <a:p>
            <a:pPr>
              <a:defRPr/>
            </a:pPr>
            <a:fld id="{79E8131C-C044-4B60-9A08-354ECE25467F}" type="slidenum">
              <a:rPr lang="en-US"/>
              <a:pPr>
                <a:defRPr/>
              </a:pPr>
              <a:t>‹#›</a:t>
            </a:fld>
            <a:r>
              <a:rPr lang="en-US"/>
              <a:t>a</a:t>
            </a:r>
          </a:p>
        </p:txBody>
      </p:sp>
    </p:spTree>
    <p:extLst>
      <p:ext uri="{BB962C8B-B14F-4D97-AF65-F5344CB8AC3E}">
        <p14:creationId xmlns:p14="http://schemas.microsoft.com/office/powerpoint/2010/main" val="1137574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293225-A241-45ED-9A81-8ED094BC30BC}" type="slidenum">
              <a:rPr lang="en-US"/>
              <a:pPr>
                <a:defRPr/>
              </a:pPr>
              <a:t>‹#›</a:t>
            </a:fld>
            <a:endParaRPr lang="en-US"/>
          </a:p>
        </p:txBody>
      </p:sp>
    </p:spTree>
    <p:extLst>
      <p:ext uri="{BB962C8B-B14F-4D97-AF65-F5344CB8AC3E}">
        <p14:creationId xmlns:p14="http://schemas.microsoft.com/office/powerpoint/2010/main" val="3322644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447800"/>
            <a:ext cx="194310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447800"/>
            <a:ext cx="567690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D23A77-8298-4F40-A1AF-A4FD633B24C0}" type="slidenum">
              <a:rPr lang="en-US"/>
              <a:pPr>
                <a:defRPr/>
              </a:pPr>
              <a:t>‹#›</a:t>
            </a:fld>
            <a:endParaRPr lang="en-US"/>
          </a:p>
        </p:txBody>
      </p:sp>
    </p:spTree>
    <p:extLst>
      <p:ext uri="{BB962C8B-B14F-4D97-AF65-F5344CB8AC3E}">
        <p14:creationId xmlns:p14="http://schemas.microsoft.com/office/powerpoint/2010/main" val="2298731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FC3E57-A811-4761-A29D-8A5925E134FF}" type="slidenum">
              <a:rPr lang="en-US"/>
              <a:pPr>
                <a:defRPr/>
              </a:pPr>
              <a:t>‹#›</a:t>
            </a:fld>
            <a:endParaRPr lang="en-US"/>
          </a:p>
        </p:txBody>
      </p:sp>
    </p:spTree>
    <p:extLst>
      <p:ext uri="{BB962C8B-B14F-4D97-AF65-F5344CB8AC3E}">
        <p14:creationId xmlns:p14="http://schemas.microsoft.com/office/powerpoint/2010/main" val="1925305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B2B4D4-222D-4A88-8C2D-56D39521D748}" type="slidenum">
              <a:rPr lang="en-US"/>
              <a:pPr>
                <a:defRPr/>
              </a:pPr>
              <a:t>‹#›</a:t>
            </a:fld>
            <a:endParaRPr lang="en-US"/>
          </a:p>
        </p:txBody>
      </p:sp>
    </p:spTree>
    <p:extLst>
      <p:ext uri="{BB962C8B-B14F-4D97-AF65-F5344CB8AC3E}">
        <p14:creationId xmlns:p14="http://schemas.microsoft.com/office/powerpoint/2010/main" val="156320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2098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23EF948-60AA-4BC2-91D4-13DC39E10A91}" type="slidenum">
              <a:rPr lang="en-US"/>
              <a:pPr>
                <a:defRPr/>
              </a:pPr>
              <a:t>‹#›</a:t>
            </a:fld>
            <a:endParaRPr lang="en-US"/>
          </a:p>
        </p:txBody>
      </p:sp>
    </p:spTree>
    <p:extLst>
      <p:ext uri="{BB962C8B-B14F-4D97-AF65-F5344CB8AC3E}">
        <p14:creationId xmlns:p14="http://schemas.microsoft.com/office/powerpoint/2010/main" val="513303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FD78666-B62F-4F0B-891E-AFB94E37FB16}" type="slidenum">
              <a:rPr lang="en-US"/>
              <a:pPr>
                <a:defRPr/>
              </a:pPr>
              <a:t>‹#›</a:t>
            </a:fld>
            <a:endParaRPr lang="en-US"/>
          </a:p>
        </p:txBody>
      </p:sp>
    </p:spTree>
    <p:extLst>
      <p:ext uri="{BB962C8B-B14F-4D97-AF65-F5344CB8AC3E}">
        <p14:creationId xmlns:p14="http://schemas.microsoft.com/office/powerpoint/2010/main" val="347854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C7617BB-29A6-44F6-811E-6BCD6B1178FE}" type="slidenum">
              <a:rPr lang="en-US"/>
              <a:pPr>
                <a:defRPr/>
              </a:pPr>
              <a:t>‹#›</a:t>
            </a:fld>
            <a:endParaRPr lang="en-US"/>
          </a:p>
        </p:txBody>
      </p:sp>
    </p:spTree>
    <p:extLst>
      <p:ext uri="{BB962C8B-B14F-4D97-AF65-F5344CB8AC3E}">
        <p14:creationId xmlns:p14="http://schemas.microsoft.com/office/powerpoint/2010/main" val="4196337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73870F0-EB85-4CC1-96D1-E09CF7D41108}" type="slidenum">
              <a:rPr lang="en-US"/>
              <a:pPr>
                <a:defRPr/>
              </a:pPr>
              <a:t>‹#›</a:t>
            </a:fld>
            <a:endParaRPr lang="en-US"/>
          </a:p>
        </p:txBody>
      </p:sp>
    </p:spTree>
    <p:extLst>
      <p:ext uri="{BB962C8B-B14F-4D97-AF65-F5344CB8AC3E}">
        <p14:creationId xmlns:p14="http://schemas.microsoft.com/office/powerpoint/2010/main" val="1774727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F10082-D11F-407A-B323-B59C3DE31B71}" type="slidenum">
              <a:rPr lang="en-US"/>
              <a:pPr>
                <a:defRPr/>
              </a:pPr>
              <a:t>‹#›</a:t>
            </a:fld>
            <a:endParaRPr lang="en-US"/>
          </a:p>
        </p:txBody>
      </p:sp>
    </p:spTree>
    <p:extLst>
      <p:ext uri="{BB962C8B-B14F-4D97-AF65-F5344CB8AC3E}">
        <p14:creationId xmlns:p14="http://schemas.microsoft.com/office/powerpoint/2010/main" val="3209059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6DDA55-A2AF-4CBE-9E74-8C856841B7F6}" type="slidenum">
              <a:rPr lang="en-US"/>
              <a:pPr>
                <a:defRPr/>
              </a:pPr>
              <a:t>‹#›</a:t>
            </a:fld>
            <a:endParaRPr lang="en-US"/>
          </a:p>
        </p:txBody>
      </p:sp>
    </p:spTree>
    <p:extLst>
      <p:ext uri="{BB962C8B-B14F-4D97-AF65-F5344CB8AC3E}">
        <p14:creationId xmlns:p14="http://schemas.microsoft.com/office/powerpoint/2010/main" val="2242726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pPr>
              <a:defRPr/>
            </a:pPr>
            <a:fld id="{C24561D9-8531-47CF-B79E-0CF2D81451CF}" type="slidenum">
              <a:rPr lang="en-US"/>
              <a:pPr>
                <a:defRPr/>
              </a:pPr>
              <a:t>‹#›</a:t>
            </a:fld>
            <a:endParaRPr lang="en-US"/>
          </a:p>
        </p:txBody>
      </p:sp>
      <p:sp>
        <p:nvSpPr>
          <p:cNvPr id="1031" name="Rectangle 10"/>
          <p:cNvSpPr>
            <a:spLocks noChangeArrowheads="1"/>
          </p:cNvSpPr>
          <p:nvPr userDrawn="1"/>
        </p:nvSpPr>
        <p:spPr bwMode="auto">
          <a:xfrm>
            <a:off x="0" y="1066800"/>
            <a:ext cx="9144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mtClean="0"/>
          </a:p>
        </p:txBody>
      </p:sp>
      <p:sp>
        <p:nvSpPr>
          <p:cNvPr id="1032" name="Rectangle 11"/>
          <p:cNvSpPr>
            <a:spLocks noChangeArrowheads="1"/>
          </p:cNvSpPr>
          <p:nvPr userDrawn="1"/>
        </p:nvSpPr>
        <p:spPr bwMode="auto">
          <a:xfrm>
            <a:off x="0" y="1219200"/>
            <a:ext cx="152400" cy="56388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lgn="ctr">
              <a:defRPr/>
            </a:pPr>
            <a:endParaRPr lang="en-US" smtClean="0">
              <a:solidFill>
                <a:srgbClr val="002A6C"/>
              </a:solidFill>
            </a:endParaRPr>
          </a:p>
        </p:txBody>
      </p:sp>
      <p:pic>
        <p:nvPicPr>
          <p:cNvPr id="1033" name="Picture 1"/>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2125" y="109538"/>
            <a:ext cx="2201863"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105400" y="73025"/>
            <a:ext cx="32893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2"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0" fontAlgn="base" hangingPunct="0">
        <a:spcBef>
          <a:spcPct val="0"/>
        </a:spcBef>
        <a:spcAft>
          <a:spcPct val="0"/>
        </a:spcAft>
        <a:defRPr sz="2400" b="1">
          <a:solidFill>
            <a:schemeClr val="tx2"/>
          </a:solidFill>
          <a:latin typeface="+mj-lt"/>
          <a:ea typeface="ＭＳ Ｐゴシック"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charset="-128"/>
        </a:defRPr>
      </a:lvl2pPr>
      <a:lvl3pPr algn="l" rtl="0" eaLnBrk="0" fontAlgn="base" hangingPunct="0">
        <a:spcBef>
          <a:spcPct val="0"/>
        </a:spcBef>
        <a:spcAft>
          <a:spcPct val="0"/>
        </a:spcAft>
        <a:defRPr sz="2400" b="1">
          <a:solidFill>
            <a:schemeClr val="tx2"/>
          </a:solidFill>
          <a:latin typeface="Arial" charset="0"/>
          <a:ea typeface="ＭＳ Ｐゴシック" charset="-128"/>
        </a:defRPr>
      </a:lvl3pPr>
      <a:lvl4pPr algn="l" rtl="0" eaLnBrk="0" fontAlgn="base" hangingPunct="0">
        <a:spcBef>
          <a:spcPct val="0"/>
        </a:spcBef>
        <a:spcAft>
          <a:spcPct val="0"/>
        </a:spcAft>
        <a:defRPr sz="2400" b="1">
          <a:solidFill>
            <a:schemeClr val="tx2"/>
          </a:solidFill>
          <a:latin typeface="Arial" charset="0"/>
          <a:ea typeface="ＭＳ Ｐゴシック" charset="-128"/>
        </a:defRPr>
      </a:lvl4pPr>
      <a:lvl5pPr algn="l" rtl="0" eaLnBrk="0" fontAlgn="base" hangingPunct="0">
        <a:spcBef>
          <a:spcPct val="0"/>
        </a:spcBef>
        <a:spcAft>
          <a:spcPct val="0"/>
        </a:spcAft>
        <a:defRPr sz="2400" b="1">
          <a:solidFill>
            <a:schemeClr val="tx2"/>
          </a:solidFill>
          <a:latin typeface="Arial" charset="0"/>
          <a:ea typeface="ＭＳ Ｐゴシック" charset="-128"/>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7"/>
          <p:cNvSpPr>
            <a:spLocks noGrp="1" noChangeArrowheads="1"/>
          </p:cNvSpPr>
          <p:nvPr>
            <p:ph type="subTitle" idx="1"/>
          </p:nvPr>
        </p:nvSpPr>
        <p:spPr>
          <a:xfrm>
            <a:off x="990600" y="2514600"/>
            <a:ext cx="7315200" cy="4343400"/>
          </a:xfrm>
        </p:spPr>
        <p:txBody>
          <a:bodyPr/>
          <a:lstStyle/>
          <a:p>
            <a:pPr eaLnBrk="1" hangingPunct="1"/>
            <a:endParaRPr lang="en-US" sz="4000" dirty="0" smtClean="0">
              <a:ea typeface="ＭＳ Ｐゴシック" panose="020B0600070205080204" pitchFamily="34" charset="-128"/>
            </a:endParaRPr>
          </a:p>
          <a:p>
            <a:pPr eaLnBrk="1" hangingPunct="1"/>
            <a:r>
              <a:rPr lang="en-US" sz="3200" i="1" dirty="0" smtClean="0">
                <a:ea typeface="ＭＳ Ｐゴシック" panose="020B0600070205080204" pitchFamily="34" charset="-128"/>
              </a:rPr>
              <a:t>NAFAKA Staples Value Chain Activity  </a:t>
            </a:r>
          </a:p>
          <a:p>
            <a:pPr eaLnBrk="1" hangingPunct="1"/>
            <a:r>
              <a:rPr lang="en-US" sz="2800" b="1" dirty="0" smtClean="0">
                <a:ea typeface="ＭＳ Ｐゴシック" panose="020B0600070205080204" pitchFamily="34" charset="-128"/>
              </a:rPr>
              <a:t>Monitoring and Reporting at NAFAKA  </a:t>
            </a:r>
          </a:p>
          <a:p>
            <a:pPr lvl="0" eaLnBrk="1" hangingPunct="1"/>
            <a:endParaRPr lang="en-US" dirty="0" smtClean="0">
              <a:solidFill>
                <a:srgbClr val="000000"/>
              </a:solidFill>
            </a:endParaRPr>
          </a:p>
          <a:p>
            <a:pPr lvl="0" eaLnBrk="1" hangingPunct="1"/>
            <a:r>
              <a:rPr lang="en-US" dirty="0" smtClean="0">
                <a:solidFill>
                  <a:srgbClr val="000000"/>
                </a:solidFill>
              </a:rPr>
              <a:t>NAFAKA M&amp;E Department  </a:t>
            </a:r>
            <a:endParaRPr lang="en-US" dirty="0">
              <a:solidFill>
                <a:srgbClr val="000000"/>
              </a:solidFill>
            </a:endParaRPr>
          </a:p>
          <a:p>
            <a:pPr lvl="0" eaLnBrk="1" hangingPunct="1"/>
            <a:endParaRPr lang="en-US" dirty="0">
              <a:solidFill>
                <a:srgbClr val="000000"/>
              </a:solidFill>
            </a:endParaRPr>
          </a:p>
          <a:p>
            <a:pPr eaLnBrk="1" hangingPunct="1"/>
            <a:r>
              <a:rPr lang="en-US" sz="2800" i="1" dirty="0" smtClean="0">
                <a:solidFill>
                  <a:srgbClr val="FF0000"/>
                </a:solidFill>
                <a:ea typeface="ＭＳ Ｐゴシック" panose="020B0600070205080204" pitchFamily="34" charset="-128"/>
              </a:rPr>
              <a:t> </a:t>
            </a:r>
          </a:p>
          <a:p>
            <a:pPr eaLnBrk="1" hangingPunct="1"/>
            <a:endParaRPr lang="en-US" sz="4000" dirty="0" smtClean="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610600" cy="609600"/>
          </a:xfrm>
        </p:spPr>
        <p:txBody>
          <a:bodyPr/>
          <a:lstStyle/>
          <a:p>
            <a:r>
              <a:rPr lang="en-US" dirty="0"/>
              <a:t>T</a:t>
            </a:r>
            <a:r>
              <a:rPr lang="en-US" dirty="0" smtClean="0"/>
              <a:t>ypes </a:t>
            </a:r>
            <a:r>
              <a:rPr lang="en-US" dirty="0" smtClean="0"/>
              <a:t>of PMP </a:t>
            </a:r>
            <a:endParaRPr lang="en-US" dirty="0"/>
          </a:p>
        </p:txBody>
      </p:sp>
      <p:sp>
        <p:nvSpPr>
          <p:cNvPr id="3" name="Content Placeholder 2"/>
          <p:cNvSpPr>
            <a:spLocks noGrp="1"/>
          </p:cNvSpPr>
          <p:nvPr>
            <p:ph idx="1"/>
          </p:nvPr>
        </p:nvSpPr>
        <p:spPr>
          <a:xfrm>
            <a:off x="441602" y="2209800"/>
            <a:ext cx="8473798" cy="3886200"/>
          </a:xfrm>
        </p:spPr>
        <p:txBody>
          <a:bodyPr/>
          <a:lstStyle/>
          <a:p>
            <a:pPr marL="0" indent="0">
              <a:buNone/>
            </a:pPr>
            <a:r>
              <a:rPr lang="en-US" dirty="0" smtClean="0"/>
              <a:t>NAFAKA uses two type of PMP </a:t>
            </a:r>
          </a:p>
          <a:p>
            <a:pPr marL="457200" indent="-457200">
              <a:buFont typeface="+mj-lt"/>
              <a:buAutoNum type="arabicPeriod"/>
            </a:pPr>
            <a:r>
              <a:rPr lang="en-US" dirty="0" smtClean="0"/>
              <a:t>The narrative PMP – sometimes called the Data Collection Framework</a:t>
            </a:r>
          </a:p>
          <a:p>
            <a:pPr marL="457200" indent="-457200">
              <a:buFont typeface="+mj-lt"/>
              <a:buAutoNum type="arabicPeriod"/>
            </a:pPr>
            <a:endParaRPr lang="en-US" dirty="0"/>
          </a:p>
          <a:p>
            <a:pPr marL="457200" indent="-457200">
              <a:buFont typeface="+mj-lt"/>
              <a:buAutoNum type="arabicPeriod"/>
            </a:pPr>
            <a:endParaRPr lang="en-US" dirty="0" smtClean="0"/>
          </a:p>
          <a:p>
            <a:pPr marL="457200" indent="-457200">
              <a:buFont typeface="+mj-lt"/>
              <a:buAutoNum type="arabicPeriod"/>
            </a:pPr>
            <a:r>
              <a:rPr lang="en-US" dirty="0" smtClean="0"/>
              <a:t>The data Matrix PMP</a:t>
            </a:r>
          </a:p>
          <a:p>
            <a:pPr marL="0" indent="0">
              <a:buNone/>
            </a:pPr>
            <a:endParaRPr lang="en-US" dirty="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472082" y="3429000"/>
            <a:ext cx="8473798" cy="932769"/>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823425638"/>
              </p:ext>
            </p:extLst>
          </p:nvPr>
        </p:nvGraphicFramePr>
        <p:xfrm>
          <a:off x="472082" y="5028745"/>
          <a:ext cx="8443317" cy="838655"/>
        </p:xfrm>
        <a:graphic>
          <a:graphicData uri="http://schemas.openxmlformats.org/drawingml/2006/table">
            <a:tbl>
              <a:tblPr firstRow="1" firstCol="1" bandRow="1">
                <a:tableStyleId>{5C22544A-7EE6-4342-B048-85BDC9FD1C3A}</a:tableStyleId>
              </a:tblPr>
              <a:tblGrid>
                <a:gridCol w="776857"/>
                <a:gridCol w="759943"/>
                <a:gridCol w="2355635"/>
                <a:gridCol w="776857"/>
                <a:gridCol w="1041240"/>
                <a:gridCol w="1041240"/>
                <a:gridCol w="620233"/>
                <a:gridCol w="1071312"/>
              </a:tblGrid>
              <a:tr h="532841">
                <a:tc rowSpan="2">
                  <a:txBody>
                    <a:bodyPr/>
                    <a:lstStyle/>
                    <a:p>
                      <a:pPr marL="0" marR="0" algn="ctr">
                        <a:lnSpc>
                          <a:spcPct val="107000"/>
                        </a:lnSpc>
                        <a:spcBef>
                          <a:spcPts val="0"/>
                        </a:spcBef>
                        <a:spcAft>
                          <a:spcPts val="0"/>
                        </a:spcAft>
                      </a:pPr>
                      <a:r>
                        <a:rPr lang="en-US" sz="1050" dirty="0">
                          <a:solidFill>
                            <a:schemeClr val="tx1"/>
                          </a:solidFill>
                          <a:effectLst/>
                        </a:rPr>
                        <a:t>SR/NO</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tc>
                <a:tc rowSpan="2">
                  <a:txBody>
                    <a:bodyPr/>
                    <a:lstStyle/>
                    <a:p>
                      <a:pPr marL="0" marR="0" algn="ctr">
                        <a:lnSpc>
                          <a:spcPct val="107000"/>
                        </a:lnSpc>
                        <a:spcBef>
                          <a:spcPts val="0"/>
                        </a:spcBef>
                        <a:spcAft>
                          <a:spcPts val="0"/>
                        </a:spcAft>
                      </a:pPr>
                      <a:r>
                        <a:rPr lang="en-US" sz="1050">
                          <a:solidFill>
                            <a:schemeClr val="tx1"/>
                          </a:solidFill>
                          <a:effectLst/>
                        </a:rPr>
                        <a:t>FtF/NAFAKA Indicator</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rowSpan="2">
                  <a:txBody>
                    <a:bodyPr/>
                    <a:lstStyle/>
                    <a:p>
                      <a:pPr marL="0" marR="0" algn="ctr">
                        <a:lnSpc>
                          <a:spcPct val="107000"/>
                        </a:lnSpc>
                        <a:spcBef>
                          <a:spcPts val="0"/>
                        </a:spcBef>
                        <a:spcAft>
                          <a:spcPts val="0"/>
                        </a:spcAft>
                      </a:pPr>
                      <a:r>
                        <a:rPr lang="en-US" sz="1050" dirty="0">
                          <a:solidFill>
                            <a:schemeClr val="tx1"/>
                          </a:solidFill>
                          <a:effectLst/>
                        </a:rPr>
                        <a:t>Indicator / Disaggregation</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2013-2014</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2014-2015</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2015-2016</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2016-2017</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rowSpan="2">
                  <a:txBody>
                    <a:bodyPr/>
                    <a:lstStyle/>
                    <a:p>
                      <a:pPr marL="0" marR="0" algn="ctr">
                        <a:lnSpc>
                          <a:spcPct val="107000"/>
                        </a:lnSpc>
                        <a:spcBef>
                          <a:spcPts val="0"/>
                        </a:spcBef>
                        <a:spcAft>
                          <a:spcPts val="0"/>
                        </a:spcAft>
                      </a:pPr>
                      <a:r>
                        <a:rPr lang="en-US" sz="1050">
                          <a:solidFill>
                            <a:schemeClr val="tx1"/>
                          </a:solidFill>
                          <a:effectLst/>
                        </a:rPr>
                        <a:t> LOP Targets  </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r>
              <a:tr h="30581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050" dirty="0">
                          <a:solidFill>
                            <a:schemeClr val="tx1"/>
                          </a:solidFill>
                          <a:effectLst/>
                        </a:rPr>
                        <a:t>Actual</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Target</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a:solidFill>
                            <a:schemeClr val="tx1"/>
                          </a:solidFill>
                          <a:effectLst/>
                        </a:rPr>
                        <a:t>Target</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a:txBody>
                    <a:bodyPr/>
                    <a:lstStyle/>
                    <a:p>
                      <a:pPr marL="0" marR="0" algn="ctr">
                        <a:lnSpc>
                          <a:spcPct val="107000"/>
                        </a:lnSpc>
                        <a:spcBef>
                          <a:spcPts val="0"/>
                        </a:spcBef>
                        <a:spcAft>
                          <a:spcPts val="0"/>
                        </a:spcAft>
                      </a:pPr>
                      <a:r>
                        <a:rPr lang="en-US" sz="1050" dirty="0">
                          <a:solidFill>
                            <a:schemeClr val="tx1"/>
                          </a:solidFill>
                          <a:effectLst/>
                        </a:rPr>
                        <a:t>Target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682" marR="65682" marT="0" marB="0" anchor="ctr"/>
                </a:tc>
                <a:tc vMerge="1">
                  <a:txBody>
                    <a:bodyPr/>
                    <a:lstStyle/>
                    <a:p>
                      <a:endParaRPr lang="en-US"/>
                    </a:p>
                  </a:txBody>
                  <a:tcPr/>
                </a:tc>
              </a:tr>
            </a:tbl>
          </a:graphicData>
        </a:graphic>
      </p:graphicFrame>
    </p:spTree>
    <p:extLst>
      <p:ext uri="{BB962C8B-B14F-4D97-AF65-F5344CB8AC3E}">
        <p14:creationId xmlns:p14="http://schemas.microsoft.com/office/powerpoint/2010/main" val="239882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 PMP descriptive matrix </a:t>
            </a:r>
          </a:p>
        </p:txBody>
      </p:sp>
      <p:sp>
        <p:nvSpPr>
          <p:cNvPr id="3" name="Content Placeholder 2"/>
          <p:cNvSpPr>
            <a:spLocks noGrp="1"/>
          </p:cNvSpPr>
          <p:nvPr>
            <p:ph idx="1"/>
          </p:nvPr>
        </p:nvSpPr>
        <p:spPr>
          <a:xfrm>
            <a:off x="685800" y="1905000"/>
            <a:ext cx="7772400" cy="4953000"/>
          </a:xfrm>
        </p:spPr>
        <p:txBody>
          <a:bodyPr/>
          <a:lstStyle/>
          <a:p>
            <a:pPr marL="0" indent="0">
              <a:buNone/>
            </a:pPr>
            <a:r>
              <a:rPr lang="en-US" dirty="0"/>
              <a:t>The PMP descriptive matrix includes: </a:t>
            </a:r>
          </a:p>
          <a:p>
            <a:r>
              <a:rPr lang="en-US" dirty="0" smtClean="0"/>
              <a:t>Both </a:t>
            </a:r>
            <a:r>
              <a:rPr lang="en-US" dirty="0"/>
              <a:t>output and outcome indicators through which project performance will be measured</a:t>
            </a:r>
          </a:p>
          <a:p>
            <a:r>
              <a:rPr lang="en-US" dirty="0" smtClean="0"/>
              <a:t>Detailed </a:t>
            </a:r>
            <a:r>
              <a:rPr lang="en-US" dirty="0"/>
              <a:t>definition of each indicator and its disaggregation </a:t>
            </a:r>
          </a:p>
          <a:p>
            <a:r>
              <a:rPr lang="en-US" dirty="0" smtClean="0"/>
              <a:t>The </a:t>
            </a:r>
            <a:r>
              <a:rPr lang="en-US" dirty="0"/>
              <a:t>sources of data, unit of measure, and use of data </a:t>
            </a:r>
          </a:p>
          <a:p>
            <a:r>
              <a:rPr lang="en-US" dirty="0" smtClean="0"/>
              <a:t>Party </a:t>
            </a:r>
            <a:r>
              <a:rPr lang="en-US" dirty="0"/>
              <a:t>responsible for collecting data, and </a:t>
            </a:r>
          </a:p>
          <a:p>
            <a:r>
              <a:rPr lang="en-US" dirty="0" smtClean="0"/>
              <a:t>The </a:t>
            </a:r>
            <a:r>
              <a:rPr lang="en-US" dirty="0"/>
              <a:t>methods and frequency of data collection </a:t>
            </a:r>
          </a:p>
        </p:txBody>
      </p:sp>
    </p:spTree>
    <p:extLst>
      <p:ext uri="{BB962C8B-B14F-4D97-AF65-F5344CB8AC3E}">
        <p14:creationId xmlns:p14="http://schemas.microsoft.com/office/powerpoint/2010/main" val="401613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NAFAKA </a:t>
            </a:r>
            <a:r>
              <a:rPr lang="en-US" dirty="0"/>
              <a:t>Data Collection Forms (DCFs)</a:t>
            </a:r>
          </a:p>
        </p:txBody>
      </p:sp>
      <p:sp>
        <p:nvSpPr>
          <p:cNvPr id="6" name="Content Placeholder 5"/>
          <p:cNvSpPr>
            <a:spLocks noGrp="1"/>
          </p:cNvSpPr>
          <p:nvPr>
            <p:ph idx="1"/>
          </p:nvPr>
        </p:nvSpPr>
        <p:spPr>
          <a:xfrm>
            <a:off x="685800" y="2939128"/>
            <a:ext cx="7772400" cy="3918871"/>
          </a:xfrm>
        </p:spPr>
        <p:txBody>
          <a:bodyPr/>
          <a:lstStyle/>
          <a:p>
            <a:pPr marL="0" indent="0">
              <a:buNone/>
            </a:pPr>
            <a:r>
              <a:rPr lang="en-US" sz="1800" b="1" dirty="0" smtClean="0"/>
              <a:t>1. Routine </a:t>
            </a:r>
            <a:r>
              <a:rPr lang="en-US" sz="1800" b="1" dirty="0"/>
              <a:t>data collection using DCF</a:t>
            </a:r>
          </a:p>
          <a:p>
            <a:r>
              <a:rPr lang="en-US" sz="1800" dirty="0" smtClean="0"/>
              <a:t>The </a:t>
            </a:r>
            <a:r>
              <a:rPr lang="en-US" sz="1800" dirty="0"/>
              <a:t>technical field staff are routinely required to report on accomplishments of activities against targets set for a specific reporting period. </a:t>
            </a:r>
            <a:endParaRPr lang="en-US" sz="1800" dirty="0" smtClean="0"/>
          </a:p>
          <a:p>
            <a:r>
              <a:rPr lang="en-US" sz="1800" dirty="0" smtClean="0"/>
              <a:t>The </a:t>
            </a:r>
            <a:r>
              <a:rPr lang="en-US" sz="1800" dirty="0"/>
              <a:t>required information includes outputs resulting from activities, variance, and reasons for variations. </a:t>
            </a:r>
            <a:endParaRPr lang="en-US" sz="1800" dirty="0" smtClean="0"/>
          </a:p>
          <a:p>
            <a:r>
              <a:rPr lang="en-US" sz="1800" dirty="0" smtClean="0"/>
              <a:t>Each </a:t>
            </a:r>
            <a:r>
              <a:rPr lang="en-US" sz="1800" dirty="0"/>
              <a:t>output indicator has standardized collection methods and tools to be used during data collection. </a:t>
            </a:r>
            <a:endParaRPr lang="en-US" sz="1800" dirty="0" smtClean="0"/>
          </a:p>
          <a:p>
            <a:r>
              <a:rPr lang="en-US" sz="1800" dirty="0" smtClean="0"/>
              <a:t>Data </a:t>
            </a:r>
            <a:r>
              <a:rPr lang="en-US" sz="1800" dirty="0"/>
              <a:t>Collection Forms (DCFs) are the primary tool used to track individuals, groups, organizations, and interventions. </a:t>
            </a:r>
            <a:endParaRPr lang="en-US" sz="1800" dirty="0" smtClean="0"/>
          </a:p>
          <a:p>
            <a:r>
              <a:rPr lang="en-US" sz="1800" dirty="0" smtClean="0"/>
              <a:t>Technical </a:t>
            </a:r>
            <a:r>
              <a:rPr lang="en-US" sz="1800" dirty="0"/>
              <a:t>field staff are required to fill in these forms whenever they conduct an intervention and/or event. </a:t>
            </a:r>
          </a:p>
        </p:txBody>
      </p:sp>
      <p:sp>
        <p:nvSpPr>
          <p:cNvPr id="2" name="Rectangle 1"/>
          <p:cNvSpPr/>
          <p:nvPr/>
        </p:nvSpPr>
        <p:spPr>
          <a:xfrm>
            <a:off x="152400" y="1905000"/>
            <a:ext cx="8001000" cy="1034129"/>
          </a:xfrm>
          <a:prstGeom prst="rect">
            <a:avLst/>
          </a:prstGeom>
        </p:spPr>
        <p:txBody>
          <a:bodyPr wrap="square">
            <a:spAutoFit/>
          </a:bodyPr>
          <a:lstStyle/>
          <a:p>
            <a:pPr>
              <a:spcBef>
                <a:spcPct val="20000"/>
              </a:spcBef>
            </a:pPr>
            <a:r>
              <a:rPr lang="en-US" sz="1800" dirty="0">
                <a:latin typeface="+mn-lt"/>
                <a:ea typeface="ＭＳ Ｐゴシック" charset="-128"/>
              </a:rPr>
              <a:t>Two type of data collection</a:t>
            </a:r>
          </a:p>
          <a:p>
            <a:pPr>
              <a:spcBef>
                <a:spcPct val="20000"/>
              </a:spcBef>
            </a:pPr>
            <a:r>
              <a:rPr lang="en-US" sz="1800" dirty="0" smtClean="0">
                <a:latin typeface="+mn-lt"/>
                <a:ea typeface="ＭＳ Ｐゴシック" charset="-128"/>
              </a:rPr>
              <a:t>1. Routine </a:t>
            </a:r>
            <a:r>
              <a:rPr lang="en-US" sz="1800" dirty="0">
                <a:latin typeface="+mn-lt"/>
                <a:ea typeface="ＭＳ Ｐゴシック" charset="-128"/>
              </a:rPr>
              <a:t>data collection using DCF</a:t>
            </a:r>
          </a:p>
          <a:p>
            <a:pPr>
              <a:spcBef>
                <a:spcPct val="20000"/>
              </a:spcBef>
            </a:pPr>
            <a:r>
              <a:rPr lang="en-US" sz="1800" dirty="0" smtClean="0">
                <a:latin typeface="+mn-lt"/>
                <a:ea typeface="ＭＳ Ｐゴシック" charset="-128"/>
              </a:rPr>
              <a:t>2. Annual </a:t>
            </a:r>
            <a:r>
              <a:rPr lang="en-US" sz="1800" dirty="0">
                <a:latin typeface="+mn-lt"/>
                <a:ea typeface="ＭＳ Ｐゴシック" charset="-128"/>
              </a:rPr>
              <a:t>outcome survey to collect information on Outcome Indicators </a:t>
            </a:r>
          </a:p>
        </p:txBody>
      </p:sp>
    </p:spTree>
    <p:extLst>
      <p:ext uri="{BB962C8B-B14F-4D97-AF65-F5344CB8AC3E}">
        <p14:creationId xmlns:p14="http://schemas.microsoft.com/office/powerpoint/2010/main" val="3958883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609600"/>
          </a:xfrm>
        </p:spPr>
        <p:txBody>
          <a:bodyPr/>
          <a:lstStyle/>
          <a:p>
            <a:r>
              <a:rPr lang="en-US" dirty="0" smtClean="0"/>
              <a:t>2 - Annual </a:t>
            </a:r>
            <a:r>
              <a:rPr lang="en-US" dirty="0"/>
              <a:t>outcome survey</a:t>
            </a:r>
            <a:r>
              <a:rPr lang="en-US" dirty="0"/>
              <a:t/>
            </a:r>
            <a:br>
              <a:rPr lang="en-US" dirty="0"/>
            </a:br>
            <a:endParaRPr lang="en-US" dirty="0"/>
          </a:p>
        </p:txBody>
      </p:sp>
      <p:sp>
        <p:nvSpPr>
          <p:cNvPr id="3" name="Content Placeholder 2"/>
          <p:cNvSpPr>
            <a:spLocks noGrp="1"/>
          </p:cNvSpPr>
          <p:nvPr>
            <p:ph idx="1"/>
          </p:nvPr>
        </p:nvSpPr>
        <p:spPr>
          <a:xfrm>
            <a:off x="838200" y="2133600"/>
            <a:ext cx="7772400" cy="3886200"/>
          </a:xfrm>
        </p:spPr>
        <p:txBody>
          <a:bodyPr/>
          <a:lstStyle/>
          <a:p>
            <a:r>
              <a:rPr lang="en-US" dirty="0" smtClean="0"/>
              <a:t>On </a:t>
            </a:r>
            <a:r>
              <a:rPr lang="en-US" dirty="0"/>
              <a:t>an annual basis, NAFAKA conducts the beneficiary-based Annual Outcome Survey (</a:t>
            </a:r>
            <a:r>
              <a:rPr lang="en-US" dirty="0" smtClean="0"/>
              <a:t>AOS)</a:t>
            </a:r>
          </a:p>
          <a:p>
            <a:r>
              <a:rPr lang="en-US" dirty="0" smtClean="0"/>
              <a:t>the </a:t>
            </a:r>
            <a:r>
              <a:rPr lang="en-US" dirty="0"/>
              <a:t>purpose of which is to inform </a:t>
            </a:r>
            <a:r>
              <a:rPr lang="en-US" dirty="0" smtClean="0"/>
              <a:t>management </a:t>
            </a:r>
            <a:r>
              <a:rPr lang="en-US" dirty="0"/>
              <a:t>whether the interventions are bringing the expected changes to the project beneficiaries. </a:t>
            </a:r>
            <a:endParaRPr lang="en-US" dirty="0" smtClean="0"/>
          </a:p>
          <a:p>
            <a:r>
              <a:rPr lang="en-US" dirty="0" smtClean="0"/>
              <a:t>The </a:t>
            </a:r>
            <a:r>
              <a:rPr lang="en-US" dirty="0"/>
              <a:t>findings of the AOS help management to make informed decisions on the future direction of the project. </a:t>
            </a:r>
          </a:p>
          <a:p>
            <a:endParaRPr lang="en-US" dirty="0"/>
          </a:p>
        </p:txBody>
      </p:sp>
    </p:spTree>
    <p:extLst>
      <p:ext uri="{BB962C8B-B14F-4D97-AF65-F5344CB8AC3E}">
        <p14:creationId xmlns:p14="http://schemas.microsoft.com/office/powerpoint/2010/main" val="3074764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61666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solidFill>
            <a:srgbClr val="C00000"/>
          </a:solidFill>
        </p:spPr>
        <p:style>
          <a:lnRef idx="2">
            <a:schemeClr val="accent1"/>
          </a:lnRef>
          <a:fillRef idx="1">
            <a:schemeClr val="lt1"/>
          </a:fillRef>
          <a:effectRef idx="0">
            <a:schemeClr val="accent1"/>
          </a:effectRef>
          <a:fontRef idx="minor">
            <a:schemeClr val="dk1"/>
          </a:fontRef>
        </p:style>
        <p:txBody>
          <a:bodyPr/>
          <a:lstStyle/>
          <a:p>
            <a:r>
              <a:rPr lang="en-GB" spc="38" dirty="0">
                <a:ln w="0"/>
                <a:solidFill>
                  <a:schemeClr val="bg2"/>
                </a:solidFill>
                <a:effectLst>
                  <a:innerShdw blurRad="63500" dist="50800" dir="13500000">
                    <a:srgbClr val="000000">
                      <a:alpha val="50000"/>
                    </a:srgbClr>
                  </a:innerShdw>
                </a:effectLst>
                <a:latin typeface="Tahoma" panose="020B0604030504040204" pitchFamily="34" charset="0"/>
                <a:ea typeface="Tahoma" panose="020B0604030504040204" pitchFamily="34" charset="0"/>
                <a:cs typeface="Tahoma" panose="020B0604030504040204" pitchFamily="34" charset="0"/>
              </a:rPr>
              <a:t>Monitoring  and Evaluation</a:t>
            </a:r>
            <a:endParaRPr lang="en-GB" spc="38" dirty="0">
              <a:ln w="0"/>
              <a:solidFill>
                <a:schemeClr val="bg2"/>
              </a:solidFill>
              <a:effectLst>
                <a:innerShdw blurRad="63500" dist="50800" dir="13500000">
                  <a:srgbClr val="000000">
                    <a:alpha val="50000"/>
                  </a:srgbClr>
                </a:inn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1570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latin typeface="Tahoma" panose="020B0604030504040204" pitchFamily="34" charset="0"/>
                <a:ea typeface="Tahoma" panose="020B0604030504040204" pitchFamily="34" charset="0"/>
                <a:cs typeface="Tahoma" panose="020B0604030504040204" pitchFamily="34" charset="0"/>
              </a:rPr>
              <a:t>Summary</a:t>
            </a:r>
          </a:p>
        </p:txBody>
      </p:sp>
      <p:sp>
        <p:nvSpPr>
          <p:cNvPr id="3" name="Content Placeholder 2"/>
          <p:cNvSpPr>
            <a:spLocks noGrp="1"/>
          </p:cNvSpPr>
          <p:nvPr>
            <p:ph idx="1"/>
          </p:nvPr>
        </p:nvSpPr>
        <p:spPr>
          <a:xfrm>
            <a:off x="928084" y="2226469"/>
            <a:ext cx="6412874" cy="3263504"/>
          </a:xfrm>
        </p:spPr>
        <p:txBody>
          <a:bodyPr/>
          <a:lstStyle/>
          <a:p>
            <a:r>
              <a:rPr lang="en-US" b="1" dirty="0">
                <a:latin typeface="Tahoma" panose="020B0604030504040204" pitchFamily="34" charset="0"/>
                <a:ea typeface="Tahoma" panose="020B0604030504040204" pitchFamily="34" charset="0"/>
                <a:cs typeface="Tahoma" panose="020B0604030504040204" pitchFamily="34" charset="0"/>
              </a:rPr>
              <a:t>Meaning  of  </a:t>
            </a:r>
            <a:r>
              <a:rPr lang="en-US" b="1" dirty="0" smtClean="0">
                <a:latin typeface="Tahoma" panose="020B0604030504040204" pitchFamily="34" charset="0"/>
                <a:ea typeface="Tahoma" panose="020B0604030504040204" pitchFamily="34" charset="0"/>
                <a:cs typeface="Tahoma" panose="020B0604030504040204" pitchFamily="34" charset="0"/>
              </a:rPr>
              <a:t>data</a:t>
            </a:r>
          </a:p>
          <a:p>
            <a:r>
              <a:rPr lang="en-US" b="1" dirty="0" smtClean="0">
                <a:latin typeface="Tahoma" panose="020B0604030504040204" pitchFamily="34" charset="0"/>
                <a:ea typeface="Tahoma" panose="020B0604030504040204" pitchFamily="34" charset="0"/>
                <a:cs typeface="Tahoma" panose="020B0604030504040204" pitchFamily="34" charset="0"/>
              </a:rPr>
              <a:t>Why do we need data?</a:t>
            </a:r>
            <a:endParaRPr lang="en-US" b="1" dirty="0">
              <a:latin typeface="Tahoma" panose="020B0604030504040204" pitchFamily="34" charset="0"/>
              <a:ea typeface="Tahoma" panose="020B0604030504040204" pitchFamily="34" charset="0"/>
              <a:cs typeface="Tahoma" panose="020B0604030504040204" pitchFamily="34" charset="0"/>
            </a:endParaRPr>
          </a:p>
          <a:p>
            <a:r>
              <a:rPr lang="en-US" b="1" dirty="0">
                <a:latin typeface="Tahoma" panose="020B0604030504040204" pitchFamily="34" charset="0"/>
                <a:ea typeface="Tahoma" panose="020B0604030504040204" pitchFamily="34" charset="0"/>
                <a:cs typeface="Tahoma" panose="020B0604030504040204" pitchFamily="34" charset="0"/>
              </a:rPr>
              <a:t>The power of  data</a:t>
            </a:r>
          </a:p>
          <a:p>
            <a:r>
              <a:rPr lang="en-GB" b="1" dirty="0">
                <a:latin typeface="Tahoma" panose="020B0604030504040204" pitchFamily="34" charset="0"/>
                <a:ea typeface="Tahoma" panose="020B0604030504040204" pitchFamily="34" charset="0"/>
                <a:cs typeface="Tahoma" panose="020B0604030504040204" pitchFamily="34" charset="0"/>
              </a:rPr>
              <a:t>What makes data loose power</a:t>
            </a:r>
            <a:r>
              <a:rPr lang="en-GB" b="1" dirty="0" smtClean="0">
                <a:latin typeface="Tahoma" panose="020B0604030504040204" pitchFamily="34" charset="0"/>
                <a:ea typeface="Tahoma" panose="020B0604030504040204" pitchFamily="34" charset="0"/>
                <a:cs typeface="Tahoma" panose="020B0604030504040204" pitchFamily="34" charset="0"/>
              </a:rPr>
              <a:t>?</a:t>
            </a:r>
          </a:p>
          <a:p>
            <a:r>
              <a:rPr lang="en-GB" b="1" dirty="0" smtClean="0">
                <a:latin typeface="Tahoma" panose="020B0604030504040204" pitchFamily="34" charset="0"/>
                <a:ea typeface="Tahoma" panose="020B0604030504040204" pitchFamily="34" charset="0"/>
                <a:cs typeface="Tahoma" panose="020B0604030504040204" pitchFamily="34" charset="0"/>
              </a:rPr>
              <a:t>NAFAKA Indicators</a:t>
            </a:r>
          </a:p>
          <a:p>
            <a:pPr marL="0" indent="0">
              <a:buNone/>
            </a:pPr>
            <a:endParaRPr lang="en-GB" b="1" dirty="0" smtClean="0">
              <a:latin typeface="Tahoma" panose="020B0604030504040204" pitchFamily="34" charset="0"/>
              <a:ea typeface="Tahoma" panose="020B0604030504040204" pitchFamily="34" charset="0"/>
              <a:cs typeface="Tahoma" panose="020B0604030504040204" pitchFamily="34" charset="0"/>
            </a:endParaRPr>
          </a:p>
          <a:p>
            <a:endParaRPr lang="en-US" dirty="0" smtClean="0"/>
          </a:p>
          <a:p>
            <a:endParaRPr lang="en-US" dirty="0"/>
          </a:p>
        </p:txBody>
      </p:sp>
    </p:spTree>
    <p:extLst>
      <p:ext uri="{BB962C8B-B14F-4D97-AF65-F5344CB8AC3E}">
        <p14:creationId xmlns:p14="http://schemas.microsoft.com/office/powerpoint/2010/main" val="1993028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554" y="1092205"/>
            <a:ext cx="6172200" cy="536972"/>
          </a:xfrm>
        </p:spPr>
        <p:txBody>
          <a:bodyPr>
            <a:normAutofit fontScale="90000"/>
          </a:bodyPr>
          <a:lstStyle/>
          <a:p>
            <a:pPr lvl="0"/>
            <a:r>
              <a:rPr lang="en-US" sz="3000" dirty="0">
                <a:solidFill>
                  <a:srgbClr val="FF0000"/>
                </a:solidFill>
              </a:rPr>
              <a:t>What is Data?</a:t>
            </a:r>
          </a:p>
        </p:txBody>
      </p:sp>
      <p:sp>
        <p:nvSpPr>
          <p:cNvPr id="4" name="Slide Number Placeholder 3"/>
          <p:cNvSpPr>
            <a:spLocks noGrp="1"/>
          </p:cNvSpPr>
          <p:nvPr>
            <p:ph type="sldNum" sz="quarter" idx="12"/>
          </p:nvPr>
        </p:nvSpPr>
        <p:spPr/>
        <p:txBody>
          <a:bodyPr/>
          <a:lstStyle/>
          <a:p>
            <a:fld id="{712FF9C0-910E-456E-83BE-9A880BF55703}" type="slidenum">
              <a:rPr lang="en-GB" smtClean="0"/>
              <a:t>17</a:t>
            </a:fld>
            <a:endParaRPr lang="en-GB"/>
          </a:p>
        </p:txBody>
      </p:sp>
      <p:sp>
        <p:nvSpPr>
          <p:cNvPr id="3" name="Content Placeholder 2"/>
          <p:cNvSpPr>
            <a:spLocks noGrp="1"/>
          </p:cNvSpPr>
          <p:nvPr>
            <p:ph idx="1"/>
          </p:nvPr>
        </p:nvSpPr>
        <p:spPr>
          <a:xfrm>
            <a:off x="2613124" y="1494755"/>
            <a:ext cx="5791469" cy="3969912"/>
          </a:xfrm>
        </p:spPr>
        <p:txBody>
          <a:bodyPr>
            <a:normAutofit fontScale="77500" lnSpcReduction="20000"/>
          </a:bodyPr>
          <a:lstStyle/>
          <a:p>
            <a:pPr marL="0" indent="0">
              <a:buNone/>
            </a:pPr>
            <a:endParaRPr lang="en-US" sz="2625" b="1" dirty="0">
              <a:solidFill>
                <a:srgbClr val="FF0000"/>
              </a:solidFill>
            </a:endParaRPr>
          </a:p>
          <a:p>
            <a:pPr marL="0" indent="0">
              <a:buNone/>
            </a:pPr>
            <a:r>
              <a:rPr lang="en-US" b="1" dirty="0" smtClean="0"/>
              <a:t>facts </a:t>
            </a:r>
            <a:r>
              <a:rPr lang="en-US" b="1" dirty="0"/>
              <a:t>and statistics </a:t>
            </a:r>
            <a:r>
              <a:rPr lang="en-US" dirty="0"/>
              <a:t>collected together for reference or analysis</a:t>
            </a:r>
          </a:p>
          <a:p>
            <a:pPr marL="0" indent="0">
              <a:buNone/>
            </a:pPr>
            <a:endParaRPr lang="en-US" dirty="0"/>
          </a:p>
          <a:p>
            <a:pPr marL="0" indent="0">
              <a:buNone/>
            </a:pPr>
            <a:r>
              <a:rPr lang="en-US" b="1" dirty="0"/>
              <a:t>Types of Data</a:t>
            </a:r>
          </a:p>
          <a:p>
            <a:pPr marL="0" indent="0">
              <a:buNone/>
            </a:pPr>
            <a:r>
              <a:rPr lang="en-US" b="1" dirty="0"/>
              <a:t>1. Qualitative</a:t>
            </a:r>
          </a:p>
          <a:p>
            <a:pPr marL="0" indent="0">
              <a:buNone/>
            </a:pPr>
            <a:r>
              <a:rPr lang="en-US" dirty="0"/>
              <a:t>Qualitative data is a categorical measurement expressed not in terms of numbers, but rather by means of a natural language </a:t>
            </a:r>
            <a:r>
              <a:rPr lang="en-US" dirty="0" smtClean="0"/>
              <a:t>description</a:t>
            </a:r>
          </a:p>
          <a:p>
            <a:pPr marL="0" indent="0">
              <a:buNone/>
            </a:pPr>
            <a:endParaRPr lang="en-US" dirty="0"/>
          </a:p>
          <a:p>
            <a:pPr marL="0" indent="0">
              <a:buNone/>
            </a:pPr>
            <a:r>
              <a:rPr lang="en-US" b="1" dirty="0"/>
              <a:t>2. Quantitative</a:t>
            </a:r>
          </a:p>
          <a:p>
            <a:pPr marL="0" indent="0">
              <a:buNone/>
            </a:pPr>
            <a:r>
              <a:rPr lang="en-US" dirty="0"/>
              <a:t>Quantitative data is a numerical measurement expressed not by means of a natural language description, but rather in terms of numbers</a:t>
            </a:r>
          </a:p>
          <a:p>
            <a:pPr marL="0" indent="0">
              <a:buNone/>
            </a:pP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562" y="1813507"/>
            <a:ext cx="2449562" cy="3139225"/>
          </a:xfrm>
          <a:prstGeom prst="rect">
            <a:avLst/>
          </a:prstGeom>
        </p:spPr>
      </p:pic>
    </p:spTree>
    <p:extLst>
      <p:ext uri="{BB962C8B-B14F-4D97-AF65-F5344CB8AC3E}">
        <p14:creationId xmlns:p14="http://schemas.microsoft.com/office/powerpoint/2010/main" val="5110022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711389"/>
          </a:xfrm>
        </p:spPr>
        <p:txBody>
          <a:bodyPr>
            <a:normAutofit fontScale="90000"/>
          </a:bodyPr>
          <a:lstStyle/>
          <a:p>
            <a:r>
              <a:rPr lang="en-US" b="1" dirty="0">
                <a:solidFill>
                  <a:srgbClr val="FF0000"/>
                </a:solidFill>
                <a:latin typeface="Tahoma" panose="020B0604030504040204" pitchFamily="34" charset="0"/>
                <a:ea typeface="Tahoma" panose="020B0604030504040204" pitchFamily="34" charset="0"/>
                <a:cs typeface="Tahoma" panose="020B0604030504040204" pitchFamily="34" charset="0"/>
              </a:rPr>
              <a:t>Why do we need data?</a:t>
            </a:r>
            <a:r>
              <a:rPr lang="en-US" b="1" dirty="0">
                <a:latin typeface="Tahoma" panose="020B0604030504040204" pitchFamily="34" charset="0"/>
                <a:ea typeface="Tahoma" panose="020B0604030504040204" pitchFamily="34" charset="0"/>
                <a:cs typeface="Tahoma" panose="020B0604030504040204" pitchFamily="34" charset="0"/>
              </a:rPr>
              <a:t/>
            </a:r>
            <a:br>
              <a:rPr lang="en-US" b="1" dirty="0">
                <a:latin typeface="Tahoma" panose="020B0604030504040204" pitchFamily="34" charset="0"/>
                <a:ea typeface="Tahoma" panose="020B0604030504040204" pitchFamily="34" charset="0"/>
                <a:cs typeface="Tahoma" panose="020B0604030504040204" pitchFamily="34" charset="0"/>
              </a:rPr>
            </a:br>
            <a:endParaRPr lang="en-US" dirty="0"/>
          </a:p>
        </p:txBody>
      </p:sp>
      <p:sp>
        <p:nvSpPr>
          <p:cNvPr id="3" name="Content Placeholder 2"/>
          <p:cNvSpPr>
            <a:spLocks noGrp="1"/>
          </p:cNvSpPr>
          <p:nvPr>
            <p:ph idx="1"/>
          </p:nvPr>
        </p:nvSpPr>
        <p:spPr>
          <a:xfrm>
            <a:off x="2810815" y="1486788"/>
            <a:ext cx="6409655" cy="4373904"/>
          </a:xfrm>
        </p:spPr>
        <p:txBody>
          <a:bodyPr>
            <a:noAutofit/>
          </a:bodyPr>
          <a:lstStyle/>
          <a:p>
            <a:r>
              <a:rPr lang="en-US" sz="1950" b="1" dirty="0"/>
              <a:t>Achievement – </a:t>
            </a:r>
            <a:r>
              <a:rPr lang="en-US" sz="1950" dirty="0"/>
              <a:t>what has been achieved? How </a:t>
            </a:r>
            <a:r>
              <a:rPr lang="en-US" sz="1950" dirty="0"/>
              <a:t>do we </a:t>
            </a:r>
            <a:r>
              <a:rPr lang="en-US" sz="1950" dirty="0"/>
              <a:t>know that the project caused the </a:t>
            </a:r>
            <a:r>
              <a:rPr lang="en-US" sz="1950" dirty="0"/>
              <a:t>results?</a:t>
            </a:r>
          </a:p>
          <a:p>
            <a:r>
              <a:rPr lang="en-US" sz="1950" b="1" dirty="0"/>
              <a:t>Assessing </a:t>
            </a:r>
            <a:r>
              <a:rPr lang="en-US" sz="1950" b="1" dirty="0"/>
              <a:t>progress – </a:t>
            </a:r>
            <a:r>
              <a:rPr lang="en-US" sz="1950" dirty="0"/>
              <a:t>are the objectives being </a:t>
            </a:r>
            <a:r>
              <a:rPr lang="en-US" sz="1950" dirty="0"/>
              <a:t>met? Is </a:t>
            </a:r>
            <a:r>
              <a:rPr lang="en-US" sz="1950" dirty="0"/>
              <a:t>the project doing what the plans said it would do?</a:t>
            </a:r>
          </a:p>
          <a:p>
            <a:r>
              <a:rPr lang="en-US" sz="1950" b="1" dirty="0"/>
              <a:t>Accountability: </a:t>
            </a:r>
            <a:r>
              <a:rPr lang="en-US" sz="1950" dirty="0"/>
              <a:t>does the project resources (human and financial) used effectively to achieve the expected results?</a:t>
            </a:r>
            <a:endParaRPr lang="en-US" sz="1950" dirty="0"/>
          </a:p>
          <a:p>
            <a:r>
              <a:rPr lang="en-US" sz="1950" b="1" dirty="0"/>
              <a:t>Strengths </a:t>
            </a:r>
            <a:r>
              <a:rPr lang="en-US" sz="1950" b="1" dirty="0"/>
              <a:t>and weaknesses – </a:t>
            </a:r>
            <a:r>
              <a:rPr lang="en-US" sz="1950" dirty="0"/>
              <a:t>where does </a:t>
            </a:r>
            <a:r>
              <a:rPr lang="en-US" sz="1950" dirty="0"/>
              <a:t>the project need improvement and how can </a:t>
            </a:r>
            <a:r>
              <a:rPr lang="en-US" sz="1950" dirty="0"/>
              <a:t>it be </a:t>
            </a:r>
            <a:r>
              <a:rPr lang="en-US" sz="1950" dirty="0"/>
              <a:t>done? Are the original objectives </a:t>
            </a:r>
            <a:r>
              <a:rPr lang="en-US" sz="1950" dirty="0"/>
              <a:t>still appropriate</a:t>
            </a:r>
            <a:r>
              <a:rPr lang="en-US" sz="1950" dirty="0"/>
              <a:t>?</a:t>
            </a:r>
          </a:p>
          <a:p>
            <a:r>
              <a:rPr lang="en-US" sz="1950" b="1" dirty="0"/>
              <a:t>Checking </a:t>
            </a:r>
            <a:r>
              <a:rPr lang="en-US" sz="1950" b="1" dirty="0"/>
              <a:t>effectiveness – </a:t>
            </a:r>
            <a:r>
              <a:rPr lang="en-US" sz="1950" dirty="0"/>
              <a:t>what difference has </a:t>
            </a:r>
            <a:r>
              <a:rPr lang="en-US" sz="1950" dirty="0"/>
              <a:t>the project </a:t>
            </a:r>
            <a:r>
              <a:rPr lang="en-US" sz="1950" dirty="0"/>
              <a:t>made? Can the impact be improved?</a:t>
            </a:r>
          </a:p>
          <a:p>
            <a:r>
              <a:rPr lang="en-US" sz="1950" b="1" dirty="0"/>
              <a:t>Cost-effectiveness </a:t>
            </a:r>
            <a:r>
              <a:rPr lang="en-US" sz="1950" b="1" dirty="0"/>
              <a:t>– </a:t>
            </a:r>
            <a:r>
              <a:rPr lang="en-US" sz="1950" dirty="0"/>
              <a:t>were the costs reasonable</a:t>
            </a:r>
            <a:r>
              <a:rPr lang="en-US" sz="1950" dirty="0"/>
              <a:t>?</a:t>
            </a:r>
          </a:p>
          <a:p>
            <a:r>
              <a:rPr lang="en-US" sz="1950" b="1" dirty="0"/>
              <a:t>Sharing experiences – </a:t>
            </a:r>
            <a:r>
              <a:rPr lang="en-US" sz="1950" dirty="0"/>
              <a:t>can we help to </a:t>
            </a:r>
            <a:r>
              <a:rPr lang="en-US" sz="1950" dirty="0"/>
              <a:t>prevent similar </a:t>
            </a:r>
            <a:r>
              <a:rPr lang="en-US" sz="1950" dirty="0"/>
              <a:t>mistakes or to encourage </a:t>
            </a:r>
            <a:r>
              <a:rPr lang="en-US" sz="1950" dirty="0"/>
              <a:t>positive approaches</a:t>
            </a:r>
            <a:r>
              <a:rPr lang="en-US" sz="1950" dirty="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3302"/>
            <a:ext cx="2810815" cy="2910794"/>
          </a:xfrm>
          <a:prstGeom prst="rect">
            <a:avLst/>
          </a:prstGeom>
        </p:spPr>
      </p:pic>
    </p:spTree>
    <p:extLst>
      <p:ext uri="{BB962C8B-B14F-4D97-AF65-F5344CB8AC3E}">
        <p14:creationId xmlns:p14="http://schemas.microsoft.com/office/powerpoint/2010/main" val="1479563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4"/>
          <p:cNvSpPr>
            <a:spLocks noGrp="1" noChangeArrowheads="1"/>
          </p:cNvSpPr>
          <p:nvPr>
            <p:ph type="title"/>
          </p:nvPr>
        </p:nvSpPr>
        <p:spPr>
          <a:xfrm>
            <a:off x="628650" y="1131095"/>
            <a:ext cx="7886700" cy="750027"/>
          </a:xfrm>
          <a:solidFill>
            <a:srgbClr val="C00000"/>
          </a:solidFill>
        </p:spPr>
        <p:txBody>
          <a:bodyPr>
            <a:normAutofit/>
          </a:bodyPr>
          <a:lstStyle/>
          <a:p>
            <a:pPr algn="ctr" eaLnBrk="1" hangingPunct="1"/>
            <a:r>
              <a:rPr lang="en-US" altLang="en-US" b="1" dirty="0" smtClean="0">
                <a:latin typeface="Tahoma" panose="020B0604030504040204" pitchFamily="34" charset="0"/>
                <a:ea typeface="Tahoma" panose="020B0604030504040204" pitchFamily="34" charset="0"/>
                <a:cs typeface="Tahoma" panose="020B0604030504040204" pitchFamily="34" charset="0"/>
              </a:rPr>
              <a:t>The Power of Data</a:t>
            </a:r>
          </a:p>
        </p:txBody>
      </p:sp>
      <p:sp>
        <p:nvSpPr>
          <p:cNvPr id="84996" name="Rectangle 9"/>
          <p:cNvSpPr>
            <a:spLocks noGrp="1" noChangeArrowheads="1"/>
          </p:cNvSpPr>
          <p:nvPr>
            <p:ph type="body" idx="1"/>
          </p:nvPr>
        </p:nvSpPr>
        <p:spPr>
          <a:xfrm>
            <a:off x="4244580" y="2250281"/>
            <a:ext cx="1420415" cy="352425"/>
          </a:xfrm>
          <a:noFill/>
        </p:spPr>
        <p:txBody>
          <a:bodyPr>
            <a:normAutofit fontScale="77500" lnSpcReduction="20000"/>
          </a:bodyPr>
          <a:lstStyle/>
          <a:p>
            <a:pPr algn="ctr" eaLnBrk="1" hangingPunct="1">
              <a:buFontTx/>
              <a:buNone/>
            </a:pPr>
            <a:r>
              <a:rPr lang="en-US" altLang="en-US" b="1" dirty="0" smtClean="0">
                <a:latin typeface="Tahoma" panose="020B0604030504040204" pitchFamily="34" charset="0"/>
                <a:ea typeface="Tahoma" panose="020B0604030504040204" pitchFamily="34" charset="0"/>
                <a:cs typeface="Tahoma" panose="020B0604030504040204" pitchFamily="34" charset="0"/>
              </a:rPr>
              <a:t>Reliability</a:t>
            </a:r>
          </a:p>
        </p:txBody>
      </p:sp>
      <p:sp>
        <p:nvSpPr>
          <p:cNvPr id="84997" name="Rectangle 10"/>
          <p:cNvSpPr>
            <a:spLocks noChangeArrowheads="1"/>
          </p:cNvSpPr>
          <p:nvPr/>
        </p:nvSpPr>
        <p:spPr bwMode="auto">
          <a:xfrm>
            <a:off x="2000251" y="4624388"/>
            <a:ext cx="106561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85750" indent="-285750" algn="l" eaLnBrk="0" hangingPunct="0">
              <a:spcBef>
                <a:spcPct val="50000"/>
              </a:spcBef>
              <a:buClr>
                <a:srgbClr val="CC0000"/>
              </a:buClr>
              <a:buSzPct val="125000"/>
              <a:buChar char="•"/>
              <a:defRPr sz="2400">
                <a:solidFill>
                  <a:schemeClr val="tx1"/>
                </a:solidFill>
                <a:latin typeface="Arial" charset="0"/>
              </a:defRPr>
            </a:lvl1pPr>
            <a:lvl2pPr marL="742950" indent="-338138" algn="l" eaLnBrk="0" hangingPunct="0">
              <a:spcBef>
                <a:spcPct val="50000"/>
              </a:spcBef>
              <a:buClr>
                <a:srgbClr val="CC0000"/>
              </a:buClr>
              <a:buSzPct val="125000"/>
              <a:buChar char="–"/>
              <a:defRPr sz="2400">
                <a:solidFill>
                  <a:schemeClr val="tx1"/>
                </a:solidFill>
                <a:latin typeface="Arial" charset="0"/>
              </a:defRPr>
            </a:lvl2pPr>
            <a:lvl3pPr marL="1143000" indent="-228600" algn="l" eaLnBrk="0" hangingPunct="0">
              <a:spcBef>
                <a:spcPct val="50000"/>
              </a:spcBef>
              <a:buClr>
                <a:schemeClr val="tx1"/>
              </a:buClr>
              <a:buSzPct val="125000"/>
              <a:buChar char="•"/>
              <a:defRPr sz="2400">
                <a:solidFill>
                  <a:schemeClr val="tx1"/>
                </a:solidFill>
                <a:latin typeface="Arial" charset="0"/>
              </a:defRPr>
            </a:lvl3pPr>
            <a:lvl4pPr marL="1600200" indent="-228600" algn="l" eaLnBrk="0" hangingPunct="0">
              <a:spcBef>
                <a:spcPct val="50000"/>
              </a:spcBef>
              <a:buClr>
                <a:srgbClr val="CC0000"/>
              </a:buClr>
              <a:buSzPct val="125000"/>
              <a:buChar char="–"/>
              <a:defRPr sz="2400">
                <a:solidFill>
                  <a:schemeClr val="tx1"/>
                </a:solidFill>
                <a:latin typeface="Arial" charset="0"/>
              </a:defRPr>
            </a:lvl4pPr>
            <a:lvl5pPr marL="2057400" indent="-228600" algn="l" eaLnBrk="0" hangingPunct="0">
              <a:spcBef>
                <a:spcPct val="50000"/>
              </a:spcBef>
              <a:buClr>
                <a:srgbClr val="CC0000"/>
              </a:buClr>
              <a:buSzPct val="125000"/>
              <a:buChar char="»"/>
              <a:defRPr sz="2400">
                <a:solidFill>
                  <a:schemeClr val="tx1"/>
                </a:solidFill>
                <a:latin typeface="Arial" charset="0"/>
              </a:defRPr>
            </a:lvl5pPr>
            <a:lvl6pPr marL="25146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6pPr>
            <a:lvl7pPr marL="29718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7pPr>
            <a:lvl8pPr marL="34290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8pPr>
            <a:lvl9pPr marL="38862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9pPr>
          </a:lstStyle>
          <a:p>
            <a:pPr eaLnBrk="1" hangingPunct="1">
              <a:buFontTx/>
              <a:buNone/>
            </a:pPr>
            <a:r>
              <a:rPr lang="en-US" altLang="en-US" sz="1800" b="1" dirty="0">
                <a:latin typeface="Tahoma" panose="020B0604030504040204" pitchFamily="34" charset="0"/>
                <a:ea typeface="Tahoma" panose="020B0604030504040204" pitchFamily="34" charset="0"/>
                <a:cs typeface="Tahoma" panose="020B0604030504040204" pitchFamily="34" charset="0"/>
              </a:rPr>
              <a:t>Validity</a:t>
            </a:r>
          </a:p>
        </p:txBody>
      </p:sp>
      <p:sp>
        <p:nvSpPr>
          <p:cNvPr id="84998" name="Rectangle 11"/>
          <p:cNvSpPr>
            <a:spLocks noChangeArrowheads="1"/>
          </p:cNvSpPr>
          <p:nvPr/>
        </p:nvSpPr>
        <p:spPr bwMode="auto">
          <a:xfrm>
            <a:off x="6115051" y="4642247"/>
            <a:ext cx="1649016"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85750" indent="-285750" algn="l" eaLnBrk="0" hangingPunct="0">
              <a:spcBef>
                <a:spcPct val="50000"/>
              </a:spcBef>
              <a:buClr>
                <a:srgbClr val="CC0000"/>
              </a:buClr>
              <a:buSzPct val="125000"/>
              <a:buChar char="•"/>
              <a:defRPr sz="2400">
                <a:solidFill>
                  <a:schemeClr val="tx1"/>
                </a:solidFill>
                <a:latin typeface="Arial" charset="0"/>
              </a:defRPr>
            </a:lvl1pPr>
            <a:lvl2pPr marL="742950" indent="-338138" algn="l" eaLnBrk="0" hangingPunct="0">
              <a:spcBef>
                <a:spcPct val="50000"/>
              </a:spcBef>
              <a:buClr>
                <a:srgbClr val="CC0000"/>
              </a:buClr>
              <a:buSzPct val="125000"/>
              <a:buChar char="–"/>
              <a:defRPr sz="2400">
                <a:solidFill>
                  <a:schemeClr val="tx1"/>
                </a:solidFill>
                <a:latin typeface="Arial" charset="0"/>
              </a:defRPr>
            </a:lvl2pPr>
            <a:lvl3pPr marL="1143000" indent="-228600" algn="l" eaLnBrk="0" hangingPunct="0">
              <a:spcBef>
                <a:spcPct val="50000"/>
              </a:spcBef>
              <a:buClr>
                <a:schemeClr val="tx1"/>
              </a:buClr>
              <a:buSzPct val="125000"/>
              <a:buChar char="•"/>
              <a:defRPr sz="2400">
                <a:solidFill>
                  <a:schemeClr val="tx1"/>
                </a:solidFill>
                <a:latin typeface="Arial" charset="0"/>
              </a:defRPr>
            </a:lvl3pPr>
            <a:lvl4pPr marL="1600200" indent="-228600" algn="l" eaLnBrk="0" hangingPunct="0">
              <a:spcBef>
                <a:spcPct val="50000"/>
              </a:spcBef>
              <a:buClr>
                <a:srgbClr val="CC0000"/>
              </a:buClr>
              <a:buSzPct val="125000"/>
              <a:buChar char="–"/>
              <a:defRPr sz="2400">
                <a:solidFill>
                  <a:schemeClr val="tx1"/>
                </a:solidFill>
                <a:latin typeface="Arial" charset="0"/>
              </a:defRPr>
            </a:lvl4pPr>
            <a:lvl5pPr marL="2057400" indent="-228600" algn="l" eaLnBrk="0" hangingPunct="0">
              <a:spcBef>
                <a:spcPct val="50000"/>
              </a:spcBef>
              <a:buClr>
                <a:srgbClr val="CC0000"/>
              </a:buClr>
              <a:buSzPct val="125000"/>
              <a:buChar char="»"/>
              <a:defRPr sz="2400">
                <a:solidFill>
                  <a:schemeClr val="tx1"/>
                </a:solidFill>
                <a:latin typeface="Arial" charset="0"/>
              </a:defRPr>
            </a:lvl5pPr>
            <a:lvl6pPr marL="25146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6pPr>
            <a:lvl7pPr marL="29718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7pPr>
            <a:lvl8pPr marL="34290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8pPr>
            <a:lvl9pPr marL="3886200" indent="-228600" eaLnBrk="0" fontAlgn="base" hangingPunct="0">
              <a:lnSpc>
                <a:spcPct val="90000"/>
              </a:lnSpc>
              <a:spcBef>
                <a:spcPct val="50000"/>
              </a:spcBef>
              <a:spcAft>
                <a:spcPct val="0"/>
              </a:spcAft>
              <a:buClr>
                <a:srgbClr val="CC0000"/>
              </a:buClr>
              <a:buSzPct val="125000"/>
              <a:buChar char="»"/>
              <a:defRPr sz="2400">
                <a:solidFill>
                  <a:schemeClr val="tx1"/>
                </a:solidFill>
                <a:latin typeface="Arial" charset="0"/>
              </a:defRPr>
            </a:lvl9pPr>
          </a:lstStyle>
          <a:p>
            <a:pPr eaLnBrk="1" hangingPunct="1">
              <a:buFontTx/>
              <a:buNone/>
            </a:pPr>
            <a:r>
              <a:rPr lang="en-US" altLang="en-US" sz="1800" b="1" dirty="0">
                <a:latin typeface="Tahoma" panose="020B0604030504040204" pitchFamily="34" charset="0"/>
                <a:ea typeface="Tahoma" panose="020B0604030504040204" pitchFamily="34" charset="0"/>
                <a:cs typeface="Tahoma" panose="020B0604030504040204" pitchFamily="34" charset="0"/>
              </a:rPr>
              <a:t>Timeliness</a:t>
            </a:r>
          </a:p>
        </p:txBody>
      </p:sp>
      <p:grpSp>
        <p:nvGrpSpPr>
          <p:cNvPr id="84999" name="Group 16"/>
          <p:cNvGrpSpPr>
            <a:grpSpLocks/>
          </p:cNvGrpSpPr>
          <p:nvPr/>
        </p:nvGrpSpPr>
        <p:grpSpPr bwMode="auto">
          <a:xfrm>
            <a:off x="2605088" y="2606280"/>
            <a:ext cx="4581525" cy="1977628"/>
            <a:chOff x="1228" y="1469"/>
            <a:chExt cx="3848" cy="1661"/>
          </a:xfrm>
        </p:grpSpPr>
        <p:sp>
          <p:nvSpPr>
            <p:cNvPr id="85000" name="AutoShape 13"/>
            <p:cNvSpPr>
              <a:spLocks noChangeArrowheads="1"/>
            </p:cNvSpPr>
            <p:nvPr/>
          </p:nvSpPr>
          <p:spPr bwMode="auto">
            <a:xfrm>
              <a:off x="1228" y="1469"/>
              <a:ext cx="3848" cy="1661"/>
            </a:xfrm>
            <a:prstGeom prst="triangle">
              <a:avLst>
                <a:gd name="adj" fmla="val 50000"/>
              </a:avLst>
            </a:prstGeom>
            <a:gradFill rotWithShape="0">
              <a:gsLst>
                <a:gs pos="0">
                  <a:srgbClr val="CC0000"/>
                </a:gs>
                <a:gs pos="100000">
                  <a:srgbClr val="5E00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rgbClr val="CC0000"/>
                  </a:solidFill>
                  <a:latin typeface="Arial" charset="0"/>
                </a:defRPr>
              </a:lvl1pPr>
              <a:lvl2pPr marL="742950" indent="-285750" eaLnBrk="0" hangingPunct="0">
                <a:defRPr sz="2400">
                  <a:solidFill>
                    <a:srgbClr val="CC0000"/>
                  </a:solidFill>
                  <a:latin typeface="Arial" charset="0"/>
                </a:defRPr>
              </a:lvl2pPr>
              <a:lvl3pPr marL="1143000" indent="-228600" eaLnBrk="0" hangingPunct="0">
                <a:defRPr sz="2400">
                  <a:solidFill>
                    <a:srgbClr val="CC0000"/>
                  </a:solidFill>
                  <a:latin typeface="Arial" charset="0"/>
                </a:defRPr>
              </a:lvl3pPr>
              <a:lvl4pPr marL="1600200" indent="-228600" eaLnBrk="0" hangingPunct="0">
                <a:defRPr sz="2400">
                  <a:solidFill>
                    <a:srgbClr val="CC0000"/>
                  </a:solidFill>
                  <a:latin typeface="Arial" charset="0"/>
                </a:defRPr>
              </a:lvl4pPr>
              <a:lvl5pPr marL="2057400" indent="-228600" eaLnBrk="0" hangingPunct="0">
                <a:defRPr sz="2400">
                  <a:solidFill>
                    <a:srgbClr val="CC0000"/>
                  </a:solidFill>
                  <a:latin typeface="Arial" charset="0"/>
                </a:defRPr>
              </a:lvl5pPr>
              <a:lvl6pPr marL="2514600" indent="-228600" algn="r" eaLnBrk="0" fontAlgn="base" hangingPunct="0">
                <a:lnSpc>
                  <a:spcPct val="90000"/>
                </a:lnSpc>
                <a:spcBef>
                  <a:spcPct val="0"/>
                </a:spcBef>
                <a:spcAft>
                  <a:spcPct val="0"/>
                </a:spcAft>
                <a:defRPr sz="2400">
                  <a:solidFill>
                    <a:srgbClr val="CC0000"/>
                  </a:solidFill>
                  <a:latin typeface="Arial" charset="0"/>
                </a:defRPr>
              </a:lvl6pPr>
              <a:lvl7pPr marL="2971800" indent="-228600" algn="r" eaLnBrk="0" fontAlgn="base" hangingPunct="0">
                <a:lnSpc>
                  <a:spcPct val="90000"/>
                </a:lnSpc>
                <a:spcBef>
                  <a:spcPct val="0"/>
                </a:spcBef>
                <a:spcAft>
                  <a:spcPct val="0"/>
                </a:spcAft>
                <a:defRPr sz="2400">
                  <a:solidFill>
                    <a:srgbClr val="CC0000"/>
                  </a:solidFill>
                  <a:latin typeface="Arial" charset="0"/>
                </a:defRPr>
              </a:lvl7pPr>
              <a:lvl8pPr marL="3429000" indent="-228600" algn="r" eaLnBrk="0" fontAlgn="base" hangingPunct="0">
                <a:lnSpc>
                  <a:spcPct val="90000"/>
                </a:lnSpc>
                <a:spcBef>
                  <a:spcPct val="0"/>
                </a:spcBef>
                <a:spcAft>
                  <a:spcPct val="0"/>
                </a:spcAft>
                <a:defRPr sz="2400">
                  <a:solidFill>
                    <a:srgbClr val="CC0000"/>
                  </a:solidFill>
                  <a:latin typeface="Arial" charset="0"/>
                </a:defRPr>
              </a:lvl8pPr>
              <a:lvl9pPr marL="3886200" indent="-228600" algn="r" eaLnBrk="0" fontAlgn="base" hangingPunct="0">
                <a:lnSpc>
                  <a:spcPct val="90000"/>
                </a:lnSpc>
                <a:spcBef>
                  <a:spcPct val="0"/>
                </a:spcBef>
                <a:spcAft>
                  <a:spcPct val="0"/>
                </a:spcAft>
                <a:defRPr sz="2400">
                  <a:solidFill>
                    <a:srgbClr val="CC0000"/>
                  </a:solidFill>
                  <a:latin typeface="Arial" charset="0"/>
                </a:defRPr>
              </a:lvl9pPr>
            </a:lstStyle>
            <a:p>
              <a:pPr eaLnBrk="1" hangingPunct="1"/>
              <a:endParaRPr lang="en-GB" altLang="en-US" sz="1800"/>
            </a:p>
          </p:txBody>
        </p:sp>
        <p:sp>
          <p:nvSpPr>
            <p:cNvPr id="85001" name="AutoShape 14"/>
            <p:cNvSpPr>
              <a:spLocks noChangeArrowheads="1"/>
            </p:cNvSpPr>
            <p:nvPr/>
          </p:nvSpPr>
          <p:spPr bwMode="auto">
            <a:xfrm>
              <a:off x="1358" y="1564"/>
              <a:ext cx="3601" cy="1526"/>
            </a:xfrm>
            <a:prstGeom prst="triangle">
              <a:avLst>
                <a:gd name="adj" fmla="val 50000"/>
              </a:avLst>
            </a:prstGeom>
            <a:gradFill rotWithShape="0">
              <a:gsLst>
                <a:gs pos="0">
                  <a:srgbClr val="5E0000"/>
                </a:gs>
                <a:gs pos="100000">
                  <a:srgbClr val="CC00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rgbClr val="CC0000"/>
                  </a:solidFill>
                  <a:latin typeface="Arial" charset="0"/>
                </a:defRPr>
              </a:lvl1pPr>
              <a:lvl2pPr marL="742950" indent="-285750" eaLnBrk="0" hangingPunct="0">
                <a:defRPr sz="2400">
                  <a:solidFill>
                    <a:srgbClr val="CC0000"/>
                  </a:solidFill>
                  <a:latin typeface="Arial" charset="0"/>
                </a:defRPr>
              </a:lvl2pPr>
              <a:lvl3pPr marL="1143000" indent="-228600" eaLnBrk="0" hangingPunct="0">
                <a:defRPr sz="2400">
                  <a:solidFill>
                    <a:srgbClr val="CC0000"/>
                  </a:solidFill>
                  <a:latin typeface="Arial" charset="0"/>
                </a:defRPr>
              </a:lvl3pPr>
              <a:lvl4pPr marL="1600200" indent="-228600" eaLnBrk="0" hangingPunct="0">
                <a:defRPr sz="2400">
                  <a:solidFill>
                    <a:srgbClr val="CC0000"/>
                  </a:solidFill>
                  <a:latin typeface="Arial" charset="0"/>
                </a:defRPr>
              </a:lvl4pPr>
              <a:lvl5pPr marL="2057400" indent="-228600" eaLnBrk="0" hangingPunct="0">
                <a:defRPr sz="2400">
                  <a:solidFill>
                    <a:srgbClr val="CC0000"/>
                  </a:solidFill>
                  <a:latin typeface="Arial" charset="0"/>
                </a:defRPr>
              </a:lvl5pPr>
              <a:lvl6pPr marL="2514600" indent="-228600" algn="r" eaLnBrk="0" fontAlgn="base" hangingPunct="0">
                <a:lnSpc>
                  <a:spcPct val="90000"/>
                </a:lnSpc>
                <a:spcBef>
                  <a:spcPct val="0"/>
                </a:spcBef>
                <a:spcAft>
                  <a:spcPct val="0"/>
                </a:spcAft>
                <a:defRPr sz="2400">
                  <a:solidFill>
                    <a:srgbClr val="CC0000"/>
                  </a:solidFill>
                  <a:latin typeface="Arial" charset="0"/>
                </a:defRPr>
              </a:lvl6pPr>
              <a:lvl7pPr marL="2971800" indent="-228600" algn="r" eaLnBrk="0" fontAlgn="base" hangingPunct="0">
                <a:lnSpc>
                  <a:spcPct val="90000"/>
                </a:lnSpc>
                <a:spcBef>
                  <a:spcPct val="0"/>
                </a:spcBef>
                <a:spcAft>
                  <a:spcPct val="0"/>
                </a:spcAft>
                <a:defRPr sz="2400">
                  <a:solidFill>
                    <a:srgbClr val="CC0000"/>
                  </a:solidFill>
                  <a:latin typeface="Arial" charset="0"/>
                </a:defRPr>
              </a:lvl7pPr>
              <a:lvl8pPr marL="3429000" indent="-228600" algn="r" eaLnBrk="0" fontAlgn="base" hangingPunct="0">
                <a:lnSpc>
                  <a:spcPct val="90000"/>
                </a:lnSpc>
                <a:spcBef>
                  <a:spcPct val="0"/>
                </a:spcBef>
                <a:spcAft>
                  <a:spcPct val="0"/>
                </a:spcAft>
                <a:defRPr sz="2400">
                  <a:solidFill>
                    <a:srgbClr val="CC0000"/>
                  </a:solidFill>
                  <a:latin typeface="Arial" charset="0"/>
                </a:defRPr>
              </a:lvl8pPr>
              <a:lvl9pPr marL="3886200" indent="-228600" algn="r" eaLnBrk="0" fontAlgn="base" hangingPunct="0">
                <a:lnSpc>
                  <a:spcPct val="90000"/>
                </a:lnSpc>
                <a:spcBef>
                  <a:spcPct val="0"/>
                </a:spcBef>
                <a:spcAft>
                  <a:spcPct val="0"/>
                </a:spcAft>
                <a:defRPr sz="2400">
                  <a:solidFill>
                    <a:srgbClr val="CC0000"/>
                  </a:solidFill>
                  <a:latin typeface="Arial" charset="0"/>
                </a:defRPr>
              </a:lvl9pPr>
            </a:lstStyle>
            <a:p>
              <a:pPr eaLnBrk="1" hangingPunct="1"/>
              <a:endParaRPr lang="en-GB" altLang="en-US" sz="1800"/>
            </a:p>
          </p:txBody>
        </p:sp>
      </p:grpSp>
    </p:spTree>
    <p:extLst>
      <p:ext uri="{BB962C8B-B14F-4D97-AF65-F5344CB8AC3E}">
        <p14:creationId xmlns:p14="http://schemas.microsoft.com/office/powerpoint/2010/main" val="217051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pPr marL="0" indent="0">
              <a:buNone/>
            </a:pPr>
            <a:r>
              <a:rPr lang="en-US" dirty="0" smtClean="0"/>
              <a:t>NAFAKA M&amp;E </a:t>
            </a:r>
            <a:r>
              <a:rPr lang="en-US" dirty="0"/>
              <a:t>needs to be understood as an </a:t>
            </a:r>
            <a:r>
              <a:rPr lang="en-US" dirty="0" smtClean="0"/>
              <a:t>integrated reflection </a:t>
            </a:r>
            <a:r>
              <a:rPr lang="en-US" dirty="0"/>
              <a:t>and communication system within </a:t>
            </a:r>
            <a:r>
              <a:rPr lang="en-US" dirty="0" smtClean="0"/>
              <a:t>the project.</a:t>
            </a:r>
          </a:p>
          <a:p>
            <a:pPr marL="0" indent="0">
              <a:buNone/>
            </a:pPr>
            <a:endParaRPr lang="en-US" dirty="0" smtClean="0"/>
          </a:p>
          <a:p>
            <a:pPr marL="0" indent="0">
              <a:buNone/>
            </a:pPr>
            <a:r>
              <a:rPr lang="en-US" dirty="0" smtClean="0"/>
              <a:t>NAFAKA M&amp;E </a:t>
            </a:r>
            <a:r>
              <a:rPr lang="en-US" dirty="0"/>
              <a:t>system </a:t>
            </a:r>
            <a:r>
              <a:rPr lang="en-US" dirty="0" smtClean="0"/>
              <a:t>is designed and set up to enable </a:t>
            </a:r>
          </a:p>
          <a:p>
            <a:pPr marL="857250" lvl="1" indent="-457200">
              <a:buFont typeface="+mj-lt"/>
              <a:buAutoNum type="arabicPeriod"/>
            </a:pPr>
            <a:r>
              <a:rPr lang="en-US" sz="2400" dirty="0" smtClean="0"/>
              <a:t>Gathering </a:t>
            </a:r>
            <a:r>
              <a:rPr lang="en-US" sz="2400" dirty="0"/>
              <a:t>and managing information;</a:t>
            </a:r>
          </a:p>
          <a:p>
            <a:pPr marL="857250" lvl="1" indent="-457200">
              <a:buFont typeface="+mj-lt"/>
              <a:buAutoNum type="arabicPeriod"/>
            </a:pPr>
            <a:r>
              <a:rPr lang="en-US" sz="2400" dirty="0" smtClean="0"/>
              <a:t>Reflecting </a:t>
            </a:r>
            <a:r>
              <a:rPr lang="en-US" sz="2400" dirty="0"/>
              <a:t>critically (on experience and information) to </a:t>
            </a:r>
            <a:r>
              <a:rPr lang="en-US" sz="2400" dirty="0" smtClean="0"/>
              <a:t>improve action</a:t>
            </a:r>
            <a:r>
              <a:rPr lang="en-US" sz="2400" dirty="0"/>
              <a:t>;</a:t>
            </a:r>
          </a:p>
          <a:p>
            <a:pPr marL="857250" lvl="1" indent="-457200">
              <a:buFont typeface="+mj-lt"/>
              <a:buAutoNum type="arabicPeriod"/>
            </a:pPr>
            <a:r>
              <a:rPr lang="en-US" sz="2400" dirty="0" smtClean="0"/>
              <a:t>Communicating </a:t>
            </a:r>
            <a:r>
              <a:rPr lang="en-US" sz="2400" dirty="0"/>
              <a:t>and reporting results</a:t>
            </a:r>
          </a:p>
        </p:txBody>
      </p:sp>
    </p:spTree>
    <p:extLst>
      <p:ext uri="{BB962C8B-B14F-4D97-AF65-F5344CB8AC3E}">
        <p14:creationId xmlns:p14="http://schemas.microsoft.com/office/powerpoint/2010/main" val="1901051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634117"/>
          </a:xfrm>
          <a:solidFill>
            <a:srgbClr val="C00000"/>
          </a:solidFill>
        </p:spPr>
        <p:txBody>
          <a:bodyPr>
            <a:normAutofit/>
          </a:bodyPr>
          <a:lstStyle/>
          <a:p>
            <a:pPr algn="ctr"/>
            <a:r>
              <a:rPr lang="en-GB" dirty="0" smtClean="0">
                <a:latin typeface="Tahoma" panose="020B0604030504040204" pitchFamily="34" charset="0"/>
                <a:ea typeface="Tahoma" panose="020B0604030504040204" pitchFamily="34" charset="0"/>
                <a:cs typeface="Tahoma" panose="020B0604030504040204" pitchFamily="34" charset="0"/>
              </a:rPr>
              <a:t>What makes data loose power?</a:t>
            </a:r>
            <a:endParaRPr lang="en-GB" dirty="0">
              <a:latin typeface="Tahoma" panose="020B0604030504040204" pitchFamily="34" charset="0"/>
              <a:ea typeface="Tahoma" panose="020B0604030504040204" pitchFamily="34" charset="0"/>
              <a:cs typeface="Tahoma" panose="020B0604030504040204" pitchFamily="34"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4694" y="1990591"/>
            <a:ext cx="3543300" cy="3047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35274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3000" fill="hold"/>
                                        <p:tgtEl>
                                          <p:spTgt spid="1028"/>
                                        </p:tgtEl>
                                        <p:attrNameLst>
                                          <p:attrName>ppt_x</p:attrName>
                                        </p:attrNameLst>
                                      </p:cBhvr>
                                      <p:tavLst>
                                        <p:tav tm="0">
                                          <p:val>
                                            <p:strVal val="#ppt_x"/>
                                          </p:val>
                                        </p:tav>
                                        <p:tav tm="100000">
                                          <p:val>
                                            <p:strVal val="#ppt_x"/>
                                          </p:val>
                                        </p:tav>
                                      </p:tavLst>
                                    </p:anim>
                                    <p:anim calcmode="lin" valueType="num">
                                      <p:cBhvr additive="base">
                                        <p:cTn id="8" dur="30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40512"/>
            <a:ext cx="9144000" cy="589208"/>
          </a:xfrm>
          <a:solidFill>
            <a:srgbClr val="C00000"/>
          </a:solidFill>
        </p:spPr>
        <p:txBody>
          <a:bodyPr/>
          <a:lstStyle/>
          <a:p>
            <a:r>
              <a:rPr lang="en-GB" b="1" dirty="0">
                <a:latin typeface="Tahoma" panose="020B0604030504040204" pitchFamily="34" charset="0"/>
                <a:ea typeface="Tahoma" panose="020B0604030504040204" pitchFamily="34" charset="0"/>
                <a:cs typeface="Tahoma" panose="020B0604030504040204" pitchFamily="34" charset="0"/>
              </a:rPr>
              <a:t>Attributes of quality </a:t>
            </a:r>
            <a:r>
              <a:rPr lang="en-GB" b="1" dirty="0" smtClean="0">
                <a:latin typeface="Tahoma" panose="020B0604030504040204" pitchFamily="34" charset="0"/>
                <a:ea typeface="Tahoma" panose="020B0604030504040204" pitchFamily="34" charset="0"/>
                <a:cs typeface="Tahoma" panose="020B0604030504040204" pitchFamily="34" charset="0"/>
              </a:rPr>
              <a:t>data ……..</a:t>
            </a:r>
            <a:endParaRPr lang="en-US" dirty="0"/>
          </a:p>
        </p:txBody>
      </p:sp>
      <p:sp>
        <p:nvSpPr>
          <p:cNvPr id="3" name="Content Placeholder 2"/>
          <p:cNvSpPr>
            <a:spLocks noGrp="1"/>
          </p:cNvSpPr>
          <p:nvPr>
            <p:ph idx="1"/>
          </p:nvPr>
        </p:nvSpPr>
        <p:spPr>
          <a:xfrm>
            <a:off x="231821" y="2073145"/>
            <a:ext cx="5283557" cy="3263504"/>
          </a:xfrm>
        </p:spPr>
        <p:txBody>
          <a:bodyPr/>
          <a:lstStyle/>
          <a:p>
            <a:r>
              <a:rPr lang="en-US" b="1" dirty="0"/>
              <a:t>Attribution: </a:t>
            </a:r>
            <a:r>
              <a:rPr lang="en-US" dirty="0"/>
              <a:t>are results due to the project or to something else</a:t>
            </a:r>
            <a:r>
              <a:rPr lang="en-US" dirty="0" smtClean="0"/>
              <a:t>?</a:t>
            </a:r>
          </a:p>
          <a:p>
            <a:endParaRPr lang="en-US" dirty="0"/>
          </a:p>
          <a:p>
            <a:r>
              <a:rPr lang="en-US" b="1" dirty="0"/>
              <a:t>Significance: </a:t>
            </a:r>
            <a:r>
              <a:rPr lang="en-US" dirty="0"/>
              <a:t>is the information important? </a:t>
            </a:r>
            <a:endParaRPr lang="en-US" dirty="0" smtClean="0"/>
          </a:p>
          <a:p>
            <a:endParaRPr lang="en-US" dirty="0"/>
          </a:p>
          <a:p>
            <a:r>
              <a:rPr lang="en-US" dirty="0"/>
              <a:t> </a:t>
            </a:r>
            <a:r>
              <a:rPr lang="en-US" b="1" dirty="0"/>
              <a:t>Representativeness: </a:t>
            </a:r>
            <a:r>
              <a:rPr lang="en-US" dirty="0"/>
              <a:t>does the information represent only the target group, or also the wider population?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5378" y="1724772"/>
            <a:ext cx="3434410" cy="3960253"/>
          </a:xfrm>
          <a:prstGeom prst="rect">
            <a:avLst/>
          </a:prstGeom>
        </p:spPr>
      </p:pic>
    </p:spTree>
    <p:extLst>
      <p:ext uri="{BB962C8B-B14F-4D97-AF65-F5344CB8AC3E}">
        <p14:creationId xmlns:p14="http://schemas.microsoft.com/office/powerpoint/2010/main" val="7271862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033" y="1044162"/>
            <a:ext cx="7886700" cy="527866"/>
          </a:xfrm>
        </p:spPr>
        <p:txBody>
          <a:bodyPr/>
          <a:lstStyle/>
          <a:p>
            <a:r>
              <a:rPr lang="en-US" dirty="0" smtClean="0"/>
              <a:t>Quantitative Data</a:t>
            </a:r>
            <a:endParaRPr lang="en-US" dirty="0"/>
          </a:p>
        </p:txBody>
      </p:sp>
      <p:sp>
        <p:nvSpPr>
          <p:cNvPr id="3" name="Content Placeholder 2"/>
          <p:cNvSpPr>
            <a:spLocks noGrp="1"/>
          </p:cNvSpPr>
          <p:nvPr>
            <p:ph idx="1"/>
          </p:nvPr>
        </p:nvSpPr>
        <p:spPr>
          <a:xfrm>
            <a:off x="136033" y="1859422"/>
            <a:ext cx="5563673" cy="4242750"/>
          </a:xfrm>
        </p:spPr>
        <p:txBody>
          <a:bodyPr>
            <a:normAutofit lnSpcReduction="10000"/>
          </a:bodyPr>
          <a:lstStyle/>
          <a:p>
            <a:pPr marL="0" indent="0">
              <a:buNone/>
            </a:pPr>
            <a:r>
              <a:rPr lang="en-US" dirty="0" smtClean="0"/>
              <a:t>Required:</a:t>
            </a:r>
          </a:p>
          <a:p>
            <a:r>
              <a:rPr lang="en-US" dirty="0" smtClean="0"/>
              <a:t>Use  data Collection form developed by the project only.</a:t>
            </a:r>
          </a:p>
          <a:p>
            <a:r>
              <a:rPr lang="en-US" dirty="0" smtClean="0"/>
              <a:t>Collect you data during implementation</a:t>
            </a:r>
          </a:p>
          <a:p>
            <a:r>
              <a:rPr lang="en-US" dirty="0" smtClean="0"/>
              <a:t>Complete your form eg. disaggregation (Male/Female, Youth/None Youth, Household gendered type, etc.</a:t>
            </a:r>
          </a:p>
          <a:p>
            <a:r>
              <a:rPr lang="en-US" dirty="0" smtClean="0"/>
              <a:t>Submit to responsible  M&amp;E for  validation  and verification</a:t>
            </a:r>
          </a:p>
          <a:p>
            <a:endParaRPr lang="en-US" dirty="0"/>
          </a:p>
        </p:txBody>
      </p:sp>
      <p:pic>
        <p:nvPicPr>
          <p:cNvPr id="1026" name="Picture 2" descr="Image result for quantitative data clipa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4444" y="1044161"/>
            <a:ext cx="3435273" cy="3435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067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24843"/>
            <a:ext cx="7886700" cy="994172"/>
          </a:xfrm>
        </p:spPr>
        <p:txBody>
          <a:bodyPr/>
          <a:lstStyle/>
          <a:p>
            <a:r>
              <a:rPr lang="en-US" b="1" dirty="0" smtClean="0"/>
              <a:t>Qualitative Data</a:t>
            </a:r>
            <a:endParaRPr lang="en-US" b="1" dirty="0"/>
          </a:p>
        </p:txBody>
      </p:sp>
      <p:sp>
        <p:nvSpPr>
          <p:cNvPr id="3" name="Content Placeholder 2"/>
          <p:cNvSpPr>
            <a:spLocks noGrp="1"/>
          </p:cNvSpPr>
          <p:nvPr>
            <p:ph idx="1"/>
          </p:nvPr>
        </p:nvSpPr>
        <p:spPr>
          <a:xfrm>
            <a:off x="78079" y="1927035"/>
            <a:ext cx="7127651" cy="3263504"/>
          </a:xfrm>
        </p:spPr>
        <p:txBody>
          <a:bodyPr/>
          <a:lstStyle/>
          <a:p>
            <a:pPr marL="0" indent="0">
              <a:buNone/>
            </a:pPr>
            <a:r>
              <a:rPr lang="en-US" dirty="0" smtClean="0"/>
              <a:t>Required </a:t>
            </a:r>
          </a:p>
          <a:p>
            <a:r>
              <a:rPr lang="en-US" dirty="0" smtClean="0"/>
              <a:t>Document  the  farmers opinion concerning with project activities</a:t>
            </a:r>
          </a:p>
          <a:p>
            <a:r>
              <a:rPr lang="en-US" dirty="0" smtClean="0"/>
              <a:t>Record success stories  from different farmers (Men and Women)</a:t>
            </a:r>
          </a:p>
          <a:p>
            <a:r>
              <a:rPr lang="en-US" dirty="0" smtClean="0"/>
              <a:t>Document the changes  formed  as the  results of  the project</a:t>
            </a:r>
          </a:p>
          <a:p>
            <a:r>
              <a:rPr lang="en-US" dirty="0" smtClean="0"/>
              <a:t>Document challenges </a:t>
            </a:r>
          </a:p>
          <a:p>
            <a:endParaRPr lang="en-US" dirty="0"/>
          </a:p>
        </p:txBody>
      </p:sp>
    </p:spTree>
    <p:extLst>
      <p:ext uri="{BB962C8B-B14F-4D97-AF65-F5344CB8AC3E}">
        <p14:creationId xmlns:p14="http://schemas.microsoft.com/office/powerpoint/2010/main" val="4209599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NAFAKA Database:</a:t>
            </a:r>
            <a:endParaRPr lang="en-US" dirty="0"/>
          </a:p>
        </p:txBody>
      </p:sp>
      <p:sp>
        <p:nvSpPr>
          <p:cNvPr id="3" name="Content Placeholder 2"/>
          <p:cNvSpPr>
            <a:spLocks noGrp="1"/>
          </p:cNvSpPr>
          <p:nvPr>
            <p:ph idx="1"/>
          </p:nvPr>
        </p:nvSpPr>
        <p:spPr>
          <a:xfrm>
            <a:off x="628650" y="2226469"/>
            <a:ext cx="7886700" cy="4479131"/>
          </a:xfrm>
        </p:spPr>
        <p:txBody>
          <a:bodyPr/>
          <a:lstStyle/>
          <a:p>
            <a:pPr marL="0" indent="0">
              <a:buNone/>
            </a:pPr>
            <a:r>
              <a:rPr lang="en-US" dirty="0" smtClean="0"/>
              <a:t>This  is  electronic system that is used to capture both output and outcome information for analysis.</a:t>
            </a:r>
          </a:p>
          <a:p>
            <a:pPr marL="0" indent="0">
              <a:buNone/>
            </a:pPr>
            <a:endParaRPr lang="en-US" dirty="0"/>
          </a:p>
          <a:p>
            <a:pPr marL="0" indent="0">
              <a:buNone/>
            </a:pPr>
            <a:r>
              <a:rPr lang="en-US" dirty="0" smtClean="0"/>
              <a:t>Type of Database  we use:</a:t>
            </a:r>
          </a:p>
          <a:p>
            <a:pPr>
              <a:buFontTx/>
              <a:buChar char="-"/>
            </a:pPr>
            <a:r>
              <a:rPr lang="en-US" dirty="0" smtClean="0"/>
              <a:t>We started with Access Database and </a:t>
            </a:r>
          </a:p>
          <a:p>
            <a:pPr>
              <a:buFontTx/>
              <a:buChar char="-"/>
            </a:pPr>
            <a:r>
              <a:rPr lang="en-US" dirty="0"/>
              <a:t>We migrated the  Access database to online SharePoint Database for the safety of  our data and to reduce  workload of data entry</a:t>
            </a:r>
            <a:endParaRPr lang="en-US" dirty="0" smtClean="0"/>
          </a:p>
          <a:p>
            <a:pPr marL="0" indent="0">
              <a:buNone/>
            </a:pPr>
            <a:r>
              <a:rPr lang="en-US" b="1" dirty="0" smtClean="0"/>
              <a:t>Advantage:</a:t>
            </a:r>
          </a:p>
          <a:p>
            <a:pPr>
              <a:defRPr/>
            </a:pPr>
            <a:r>
              <a:rPr lang="en-US" dirty="0"/>
              <a:t>It is a  malt-user (this reduce the workload of migrating data into the system</a:t>
            </a:r>
          </a:p>
          <a:p>
            <a:pPr marL="0" indent="0">
              <a:buNone/>
            </a:pPr>
            <a:endParaRPr lang="en-US" dirty="0"/>
          </a:p>
        </p:txBody>
      </p:sp>
    </p:spTree>
    <p:extLst>
      <p:ext uri="{BB962C8B-B14F-4D97-AF65-F5344CB8AC3E}">
        <p14:creationId xmlns:p14="http://schemas.microsoft.com/office/powerpoint/2010/main" val="24745014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16025"/>
            <a:ext cx="4343400" cy="5565775"/>
          </a:xfrm>
        </p:spPr>
        <p:txBody>
          <a:bodyPr/>
          <a:lstStyle/>
          <a:p>
            <a:pPr marL="0" indent="0">
              <a:buFontTx/>
              <a:buNone/>
              <a:defRPr/>
            </a:pPr>
            <a:r>
              <a:rPr lang="en-US" dirty="0" smtClean="0"/>
              <a:t>Advantage Cont….</a:t>
            </a:r>
          </a:p>
          <a:p>
            <a:pPr>
              <a:defRPr/>
            </a:pPr>
            <a:r>
              <a:rPr lang="en-US" sz="2000" dirty="0" smtClean="0"/>
              <a:t>You can share data (report) through dashboard</a:t>
            </a:r>
          </a:p>
          <a:p>
            <a:pPr>
              <a:defRPr/>
            </a:pPr>
            <a:r>
              <a:rPr lang="en-US" sz="2000" dirty="0" smtClean="0"/>
              <a:t>No one can edit tables. Only administrators can make changes.</a:t>
            </a:r>
          </a:p>
          <a:p>
            <a:pPr>
              <a:defRPr/>
            </a:pPr>
            <a:r>
              <a:rPr lang="en-US" sz="2000" dirty="0" smtClean="0"/>
              <a:t>It </a:t>
            </a:r>
            <a:r>
              <a:rPr lang="en-US" sz="2000" dirty="0"/>
              <a:t>is </a:t>
            </a:r>
            <a:r>
              <a:rPr lang="en-US" sz="2000" dirty="0" smtClean="0"/>
              <a:t>accessible to anybody with permission if  </a:t>
            </a:r>
            <a:r>
              <a:rPr lang="en-US" sz="2000" dirty="0"/>
              <a:t>internet </a:t>
            </a:r>
            <a:r>
              <a:rPr lang="en-US" sz="2000" dirty="0" smtClean="0"/>
              <a:t>connections is available with Microsoft </a:t>
            </a:r>
            <a:r>
              <a:rPr lang="en-US" sz="2000" dirty="0"/>
              <a:t>office 365 credentials</a:t>
            </a:r>
            <a:r>
              <a:rPr lang="en-US" sz="2000" dirty="0" smtClean="0"/>
              <a:t>.</a:t>
            </a:r>
          </a:p>
          <a:p>
            <a:pPr>
              <a:defRPr/>
            </a:pPr>
            <a:r>
              <a:rPr lang="en-US" sz="2000" dirty="0" smtClean="0"/>
              <a:t>Allow keeping large volumes of data without the speed being affected </a:t>
            </a:r>
            <a:endParaRPr lang="en-US" sz="2000" dirty="0"/>
          </a:p>
          <a:p>
            <a:pPr>
              <a:defRPr/>
            </a:pPr>
            <a:r>
              <a:rPr lang="en-US" sz="2000" dirty="0"/>
              <a:t>High security of data: No one can access the system without administrator’s permission</a:t>
            </a:r>
          </a:p>
          <a:p>
            <a:pPr>
              <a:defRPr/>
            </a:pPr>
            <a:endParaRPr lang="en-US" dirty="0" smtClean="0"/>
          </a:p>
          <a:p>
            <a:pPr>
              <a:defRPr/>
            </a:pPr>
            <a:endParaRPr lang="en-US" dirty="0"/>
          </a:p>
        </p:txBody>
      </p:sp>
      <p:pic>
        <p:nvPicPr>
          <p:cNvPr id="1126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219200"/>
            <a:ext cx="4648200" cy="5410200"/>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007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p:txBody>
          <a:bodyPr/>
          <a:lstStyle/>
          <a:p>
            <a:r>
              <a:rPr lang="en-US" dirty="0" smtClean="0">
                <a:ea typeface="ＭＳ Ｐゴシック" panose="020B0600070205080204" pitchFamily="34" charset="-128"/>
              </a:rPr>
              <a:t>MWISHO</a:t>
            </a:r>
          </a:p>
        </p:txBody>
      </p:sp>
      <p:sp>
        <p:nvSpPr>
          <p:cNvPr id="16387" name="Subtitle 2"/>
          <p:cNvSpPr>
            <a:spLocks noGrp="1"/>
          </p:cNvSpPr>
          <p:nvPr>
            <p:ph type="subTitle" idx="1"/>
          </p:nvPr>
        </p:nvSpPr>
        <p:spPr/>
        <p:txBody>
          <a:bodyPr/>
          <a:lstStyle/>
          <a:p>
            <a:r>
              <a:rPr lang="en-US" smtClean="0">
                <a:ea typeface="ＭＳ Ｐゴシック" panose="020B0600070205080204" pitchFamily="34" charset="-128"/>
              </a:rPr>
              <a:t>ASANTENI KWA KUSIKILIZA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 Cont. </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123582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800" dirty="0" smtClean="0"/>
              <a:t>NAFAKA M&amp;E System starting point</a:t>
            </a:r>
          </a:p>
        </p:txBody>
      </p:sp>
      <p:sp>
        <p:nvSpPr>
          <p:cNvPr id="4099" name="Content Placeholder 2"/>
          <p:cNvSpPr>
            <a:spLocks noGrp="1"/>
          </p:cNvSpPr>
          <p:nvPr>
            <p:ph idx="1"/>
          </p:nvPr>
        </p:nvSpPr>
        <p:spPr>
          <a:xfrm>
            <a:off x="685800" y="2209800"/>
            <a:ext cx="7772400" cy="4114800"/>
          </a:xfrm>
        </p:spPr>
        <p:txBody>
          <a:bodyPr/>
          <a:lstStyle/>
          <a:p>
            <a:pPr>
              <a:defRPr/>
            </a:pPr>
            <a:r>
              <a:rPr lang="en-US" sz="2000" dirty="0" smtClean="0"/>
              <a:t>The Result Framework (RF) represents a </a:t>
            </a:r>
            <a:r>
              <a:rPr lang="en-US" sz="2000" dirty="0"/>
              <a:t>development hypothesis or a theory about how intended change will occur.</a:t>
            </a:r>
            <a:endParaRPr lang="en-US" sz="2000" dirty="0" smtClean="0"/>
          </a:p>
          <a:p>
            <a:pPr>
              <a:defRPr/>
            </a:pPr>
            <a:r>
              <a:rPr lang="en-US" sz="2000" dirty="0"/>
              <a:t>It conveys the development hypothesis that </a:t>
            </a:r>
            <a:endParaRPr lang="en-US" sz="2000" dirty="0" smtClean="0"/>
          </a:p>
          <a:p>
            <a:pPr lvl="1">
              <a:defRPr/>
            </a:pPr>
            <a:r>
              <a:rPr lang="en-US" sz="1800" dirty="0" smtClean="0"/>
              <a:t>increasing </a:t>
            </a:r>
            <a:r>
              <a:rPr lang="en-US" sz="1800" dirty="0"/>
              <a:t>agricultural productivity, </a:t>
            </a:r>
            <a:endParaRPr lang="en-US" sz="1800" dirty="0" smtClean="0"/>
          </a:p>
          <a:p>
            <a:pPr lvl="1">
              <a:defRPr/>
            </a:pPr>
            <a:r>
              <a:rPr lang="en-US" sz="1800" dirty="0" smtClean="0"/>
              <a:t>improving </a:t>
            </a:r>
            <a:r>
              <a:rPr lang="en-US" sz="1800" dirty="0"/>
              <a:t>access to market and </a:t>
            </a:r>
            <a:endParaRPr lang="en-US" sz="1800" dirty="0" smtClean="0"/>
          </a:p>
          <a:p>
            <a:pPr lvl="1">
              <a:defRPr/>
            </a:pPr>
            <a:r>
              <a:rPr lang="en-US" sz="1800" dirty="0" smtClean="0"/>
              <a:t>providing </a:t>
            </a:r>
            <a:r>
              <a:rPr lang="en-US" sz="1800" dirty="0"/>
              <a:t>support for the development of agribusiness, </a:t>
            </a:r>
            <a:endParaRPr lang="en-US" sz="1800" dirty="0" smtClean="0"/>
          </a:p>
          <a:p>
            <a:pPr>
              <a:defRPr/>
            </a:pPr>
            <a:r>
              <a:rPr lang="en-US" sz="2000" dirty="0" smtClean="0"/>
              <a:t>will </a:t>
            </a:r>
            <a:r>
              <a:rPr lang="en-US" sz="2000" dirty="0"/>
              <a:t>result into increased rural incomes in the ZOI. </a:t>
            </a:r>
          </a:p>
          <a:p>
            <a:pPr lvl="1">
              <a:defRPr/>
            </a:pPr>
            <a:r>
              <a:rPr lang="en-US" sz="1800" dirty="0" smtClean="0"/>
              <a:t>increase </a:t>
            </a:r>
            <a:r>
              <a:rPr lang="en-US" sz="1800" dirty="0"/>
              <a:t>in productivity and incomes, </a:t>
            </a:r>
            <a:endParaRPr lang="en-US" sz="1800" dirty="0" smtClean="0"/>
          </a:p>
          <a:p>
            <a:pPr lvl="1">
              <a:defRPr/>
            </a:pPr>
            <a:r>
              <a:rPr lang="en-US" sz="1800" dirty="0" smtClean="0"/>
              <a:t>combined </a:t>
            </a:r>
            <a:r>
              <a:rPr lang="en-US" sz="1800" dirty="0"/>
              <a:t>with empowerment of women and youth </a:t>
            </a:r>
            <a:r>
              <a:rPr lang="en-US" sz="1800" dirty="0" smtClean="0"/>
              <a:t>and</a:t>
            </a:r>
          </a:p>
          <a:p>
            <a:pPr lvl="1">
              <a:defRPr/>
            </a:pPr>
            <a:r>
              <a:rPr lang="en-US" sz="1800" dirty="0" smtClean="0"/>
              <a:t> </a:t>
            </a:r>
            <a:r>
              <a:rPr lang="en-US" sz="1800" dirty="0"/>
              <a:t>integrated social BCC interventions influence how </a:t>
            </a:r>
            <a:endParaRPr lang="en-US" sz="1800" dirty="0" smtClean="0"/>
          </a:p>
          <a:p>
            <a:pPr>
              <a:defRPr/>
            </a:pPr>
            <a:r>
              <a:rPr lang="en-US" sz="2000" dirty="0" smtClean="0"/>
              <a:t>the </a:t>
            </a:r>
            <a:r>
              <a:rPr lang="en-US" sz="2000" dirty="0"/>
              <a:t>increased incomes can be used to improve the nutrition status of women and Children. </a:t>
            </a:r>
          </a:p>
          <a:p>
            <a:pPr>
              <a:defRPr/>
            </a:pPr>
            <a:endParaRPr lang="en-US" sz="2000" dirty="0" smtClean="0"/>
          </a:p>
          <a:p>
            <a:pPr marL="457200" indent="-457200">
              <a:lnSpc>
                <a:spcPct val="150000"/>
              </a:lnSpc>
              <a:buFontTx/>
              <a:buNone/>
              <a:defRPr/>
            </a:pPr>
            <a:endParaRPr lang="en-US" sz="2000" dirty="0" smtClean="0">
              <a:solidFill>
                <a:srgbClr val="000000"/>
              </a:solidFill>
              <a:latin typeface="Calibri" pitchFamily="34" charset="0"/>
            </a:endParaRPr>
          </a:p>
          <a:p>
            <a:pPr marL="457200" indent="-457200">
              <a:buFontTx/>
              <a:buNone/>
              <a:defRPr/>
            </a:pPr>
            <a:endParaRPr lang="en-US" sz="2000" dirty="0" smtClean="0"/>
          </a:p>
          <a:p>
            <a:pPr marL="457200" indent="-457200">
              <a:buFontTx/>
              <a:buNone/>
              <a:defRPr/>
            </a:pPr>
            <a:endParaRPr lang="en-US" sz="2000" dirty="0" smtClean="0">
              <a:solidFill>
                <a:srgbClr val="000000"/>
              </a:solidFill>
              <a:latin typeface="Calibri" pitchFamily="34" charset="0"/>
            </a:endParaRPr>
          </a:p>
          <a:p>
            <a:pPr marL="457200" indent="-457200">
              <a:defRPr/>
            </a:pPr>
            <a:endParaRPr lang="en-US" sz="2000" dirty="0" smtClean="0"/>
          </a:p>
          <a:p>
            <a:pPr marL="457200" indent="-457200">
              <a:defRPr/>
            </a:pPr>
            <a:endParaRPr lang="en-US" sz="2000" dirty="0" smtClean="0"/>
          </a:p>
        </p:txBody>
      </p:sp>
    </p:spTree>
    <p:extLst>
      <p:ext uri="{BB962C8B-B14F-4D97-AF65-F5344CB8AC3E}">
        <p14:creationId xmlns:p14="http://schemas.microsoft.com/office/powerpoint/2010/main" val="3551184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26959" y="-382932"/>
            <a:ext cx="12397917" cy="7850532"/>
          </a:xfrm>
          <a:prstGeom prst="rect">
            <a:avLst/>
          </a:prstGeom>
        </p:spPr>
      </p:pic>
    </p:spTree>
    <p:extLst>
      <p:ext uri="{BB962C8B-B14F-4D97-AF65-F5344CB8AC3E}">
        <p14:creationId xmlns:p14="http://schemas.microsoft.com/office/powerpoint/2010/main" val="2850909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NAFAKA Key Intermediate Results </a:t>
            </a:r>
            <a:endParaRPr lang="en-US" dirty="0"/>
          </a:p>
        </p:txBody>
      </p:sp>
      <p:sp>
        <p:nvSpPr>
          <p:cNvPr id="3" name="Content Placeholder 2"/>
          <p:cNvSpPr>
            <a:spLocks noGrp="1"/>
          </p:cNvSpPr>
          <p:nvPr>
            <p:ph idx="1"/>
          </p:nvPr>
        </p:nvSpPr>
        <p:spPr>
          <a:xfrm>
            <a:off x="685800" y="2209800"/>
            <a:ext cx="7772400" cy="3581400"/>
          </a:xfrm>
        </p:spPr>
        <p:txBody>
          <a:bodyPr/>
          <a:lstStyle/>
          <a:p>
            <a:pPr marL="0" indent="0">
              <a:buNone/>
            </a:pPr>
            <a:r>
              <a:rPr lang="en-US" dirty="0"/>
              <a:t>The Results Framework guide on how project results will be measured </a:t>
            </a:r>
          </a:p>
          <a:p>
            <a:pPr marL="0" indent="0">
              <a:buNone/>
            </a:pPr>
            <a:r>
              <a:rPr lang="en-US" dirty="0" smtClean="0"/>
              <a:t>Four </a:t>
            </a:r>
            <a:r>
              <a:rPr lang="en-US" dirty="0"/>
              <a:t>key intermediate results:</a:t>
            </a:r>
          </a:p>
          <a:p>
            <a:r>
              <a:rPr lang="en-US" dirty="0" smtClean="0"/>
              <a:t>IR-1 </a:t>
            </a:r>
            <a:r>
              <a:rPr lang="en-US" dirty="0"/>
              <a:t>Improved Agricultural Productivity</a:t>
            </a:r>
          </a:p>
          <a:p>
            <a:r>
              <a:rPr lang="en-US" dirty="0" smtClean="0"/>
              <a:t>IR-2 </a:t>
            </a:r>
            <a:r>
              <a:rPr lang="en-US" dirty="0"/>
              <a:t>Expanding Markets and Trade</a:t>
            </a:r>
          </a:p>
          <a:p>
            <a:r>
              <a:rPr lang="en-US" dirty="0" smtClean="0"/>
              <a:t>IR-3 </a:t>
            </a:r>
            <a:r>
              <a:rPr lang="en-US" dirty="0"/>
              <a:t>Increased Investments in Agriculture and Nutrition-related Activities</a:t>
            </a:r>
          </a:p>
          <a:p>
            <a:r>
              <a:rPr lang="en-US" dirty="0" smtClean="0"/>
              <a:t>IR-5 </a:t>
            </a:r>
            <a:r>
              <a:rPr lang="en-US" dirty="0"/>
              <a:t>Increased Resilience of Vulnerable Communities and Households</a:t>
            </a:r>
          </a:p>
        </p:txBody>
      </p:sp>
    </p:spTree>
    <p:extLst>
      <p:ext uri="{BB962C8B-B14F-4D97-AF65-F5344CB8AC3E}">
        <p14:creationId xmlns:p14="http://schemas.microsoft.com/office/powerpoint/2010/main" val="1491898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a:t>
            </a:r>
            <a:endParaRPr lang="en-US" dirty="0"/>
          </a:p>
        </p:txBody>
      </p:sp>
      <p:sp>
        <p:nvSpPr>
          <p:cNvPr id="4" name="Rectangle 3"/>
          <p:cNvSpPr/>
          <p:nvPr/>
        </p:nvSpPr>
        <p:spPr>
          <a:xfrm>
            <a:off x="457200" y="2209800"/>
            <a:ext cx="8382000" cy="3477875"/>
          </a:xfrm>
          <a:prstGeom prst="rect">
            <a:avLst/>
          </a:prstGeom>
        </p:spPr>
        <p:txBody>
          <a:bodyPr wrap="square">
            <a:spAutoFit/>
          </a:bodyPr>
          <a:lstStyle/>
          <a:p>
            <a:r>
              <a:rPr lang="en-US" sz="2000" dirty="0">
                <a:solidFill>
                  <a:srgbClr val="555555"/>
                </a:solidFill>
                <a:latin typeface="Roboto"/>
              </a:rPr>
              <a:t>The indicators are measurement index of the results, which will be used as an index or evidences to evaluate if the project is moving in the right direction guided by the objectives, and if it yields expected results by the local organizations and by the donors. </a:t>
            </a:r>
            <a:endParaRPr lang="en-US" sz="2000" dirty="0" smtClean="0">
              <a:solidFill>
                <a:srgbClr val="555555"/>
              </a:solidFill>
              <a:latin typeface="Roboto"/>
            </a:endParaRPr>
          </a:p>
          <a:p>
            <a:endParaRPr lang="en-US" sz="2000" dirty="0">
              <a:solidFill>
                <a:srgbClr val="555555"/>
              </a:solidFill>
              <a:latin typeface="Roboto"/>
            </a:endParaRPr>
          </a:p>
          <a:p>
            <a:r>
              <a:rPr lang="en-US" sz="2000" dirty="0" smtClean="0">
                <a:solidFill>
                  <a:srgbClr val="555555"/>
                </a:solidFill>
                <a:latin typeface="Roboto"/>
              </a:rPr>
              <a:t>The </a:t>
            </a:r>
            <a:r>
              <a:rPr lang="en-US" sz="2000" dirty="0">
                <a:solidFill>
                  <a:srgbClr val="555555"/>
                </a:solidFill>
                <a:latin typeface="Roboto"/>
              </a:rPr>
              <a:t>indicators will provide evidences about whether a designed result occurred, and it will measure the changes in the activities of the project. The expressions of indicator could be quantity data (number, percentage, ratio), and quality data (fact, knowledge, etc.), and based on these the donors will judge the project’s successes in reaching its objectives.</a:t>
            </a:r>
            <a:endParaRPr lang="en-US" sz="2000" dirty="0"/>
          </a:p>
        </p:txBody>
      </p:sp>
    </p:spTree>
    <p:extLst>
      <p:ext uri="{BB962C8B-B14F-4D97-AF65-F5344CB8AC3E}">
        <p14:creationId xmlns:p14="http://schemas.microsoft.com/office/powerpoint/2010/main" val="927281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68936"/>
            <a:ext cx="9144000" cy="460252"/>
          </a:xfrm>
        </p:spPr>
        <p:txBody>
          <a:bodyPr>
            <a:normAutofit/>
          </a:bodyPr>
          <a:lstStyle/>
          <a:p>
            <a:r>
              <a:rPr lang="en-US" b="1" dirty="0" smtClean="0">
                <a:latin typeface="Arial" panose="020B0604020202020204" pitchFamily="34" charset="0"/>
                <a:cs typeface="Arial" panose="020B0604020202020204" pitchFamily="34" charset="0"/>
              </a:rPr>
              <a:t>NAFAKA Indicators</a:t>
            </a:r>
            <a:endParaRPr lang="en-US" b="1" dirty="0">
              <a:latin typeface="Arial" panose="020B0604020202020204" pitchFamily="34" charset="0"/>
              <a:cs typeface="Arial" panose="020B0604020202020204" pitchFamily="34" charset="0"/>
            </a:endParaRPr>
          </a:p>
        </p:txBody>
      </p:sp>
      <p:sp>
        <p:nvSpPr>
          <p:cNvPr id="5" name="Title 1"/>
          <p:cNvSpPr txBox="1">
            <a:spLocks/>
          </p:cNvSpPr>
          <p:nvPr/>
        </p:nvSpPr>
        <p:spPr bwMode="auto">
          <a:xfrm>
            <a:off x="533400" y="2133600"/>
            <a:ext cx="80010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lvl1pPr algn="l" rtl="0" eaLnBrk="0" fontAlgn="base" hangingPunct="0">
              <a:spcBef>
                <a:spcPct val="0"/>
              </a:spcBef>
              <a:spcAft>
                <a:spcPct val="0"/>
              </a:spcAft>
              <a:defRPr sz="2400" b="1">
                <a:solidFill>
                  <a:schemeClr val="tx2"/>
                </a:solidFill>
                <a:latin typeface="+mj-lt"/>
                <a:ea typeface="ＭＳ Ｐゴシック"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charset="-128"/>
              </a:defRPr>
            </a:lvl2pPr>
            <a:lvl3pPr algn="l" rtl="0" eaLnBrk="0" fontAlgn="base" hangingPunct="0">
              <a:spcBef>
                <a:spcPct val="0"/>
              </a:spcBef>
              <a:spcAft>
                <a:spcPct val="0"/>
              </a:spcAft>
              <a:defRPr sz="2400" b="1">
                <a:solidFill>
                  <a:schemeClr val="tx2"/>
                </a:solidFill>
                <a:latin typeface="Arial" charset="0"/>
                <a:ea typeface="ＭＳ Ｐゴシック" charset="-128"/>
              </a:defRPr>
            </a:lvl3pPr>
            <a:lvl4pPr algn="l" rtl="0" eaLnBrk="0" fontAlgn="base" hangingPunct="0">
              <a:spcBef>
                <a:spcPct val="0"/>
              </a:spcBef>
              <a:spcAft>
                <a:spcPct val="0"/>
              </a:spcAft>
              <a:defRPr sz="2400" b="1">
                <a:solidFill>
                  <a:schemeClr val="tx2"/>
                </a:solidFill>
                <a:latin typeface="Arial" charset="0"/>
                <a:ea typeface="ＭＳ Ｐゴシック" charset="-128"/>
              </a:defRPr>
            </a:lvl4pPr>
            <a:lvl5pPr algn="l" rtl="0" eaLnBrk="0" fontAlgn="base" hangingPunct="0">
              <a:spcBef>
                <a:spcPct val="0"/>
              </a:spcBef>
              <a:spcAft>
                <a:spcPct val="0"/>
              </a:spcAft>
              <a:defRPr sz="2400" b="1">
                <a:solidFill>
                  <a:schemeClr val="tx2"/>
                </a:solidFill>
                <a:latin typeface="Arial" charset="0"/>
                <a:ea typeface="ＭＳ Ｐゴシック" charset="-128"/>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a:lstStyle>
          <a:p>
            <a:r>
              <a:rPr lang="en-US" sz="8000" kern="0" dirty="0" smtClean="0"/>
              <a:t>1. Output Indicator</a:t>
            </a:r>
          </a:p>
          <a:p>
            <a:r>
              <a:rPr lang="en-US" sz="8000" kern="0" dirty="0"/>
              <a:t> </a:t>
            </a:r>
            <a:r>
              <a:rPr lang="en-US" sz="8000" kern="0" dirty="0" smtClean="0"/>
              <a:t> </a:t>
            </a:r>
            <a:r>
              <a:rPr lang="en-US" sz="8000" b="0" kern="0" dirty="0" smtClean="0"/>
              <a:t>Example</a:t>
            </a:r>
          </a:p>
          <a:p>
            <a:endParaRPr lang="en-US" sz="8000" b="0" kern="0" dirty="0"/>
          </a:p>
          <a:p>
            <a:pPr marL="1143000" indent="-1143000">
              <a:buFont typeface="Arial" panose="020B0604020202020204" pitchFamily="34" charset="0"/>
              <a:buChar char="•"/>
            </a:pPr>
            <a:r>
              <a:rPr lang="en-US" sz="8000" b="0" dirty="0"/>
              <a:t>Number of beneficiaries </a:t>
            </a:r>
            <a:r>
              <a:rPr lang="en-US" sz="8000" b="0" dirty="0" smtClean="0"/>
              <a:t>reached</a:t>
            </a:r>
            <a:endParaRPr lang="en-US" sz="8000" b="0" dirty="0"/>
          </a:p>
          <a:p>
            <a:pPr marL="1143000" indent="-1143000">
              <a:buFont typeface="Arial" panose="020B0604020202020204" pitchFamily="34" charset="0"/>
              <a:buChar char="•"/>
            </a:pPr>
            <a:r>
              <a:rPr lang="en-US" sz="8000" b="0" dirty="0"/>
              <a:t>Number of beneficiaries received </a:t>
            </a:r>
            <a:r>
              <a:rPr lang="en-US" sz="8000" b="0" dirty="0" smtClean="0"/>
              <a:t>training</a:t>
            </a:r>
            <a:endParaRPr lang="en-US" sz="8000" b="0" dirty="0"/>
          </a:p>
          <a:p>
            <a:pPr marL="1143000" indent="-1143000">
              <a:buFont typeface="Arial" panose="020B0604020202020204" pitchFamily="34" charset="0"/>
              <a:buChar char="•"/>
            </a:pPr>
            <a:r>
              <a:rPr lang="en-US" sz="8000" b="0" dirty="0" smtClean="0"/>
              <a:t>Value </a:t>
            </a:r>
            <a:r>
              <a:rPr lang="en-US" sz="8000" b="0" dirty="0"/>
              <a:t>of agriculture  and rural loans</a:t>
            </a:r>
          </a:p>
          <a:p>
            <a:pPr marL="1143000" indent="-1143000">
              <a:buFont typeface="Arial" panose="020B0604020202020204" pitchFamily="34" charset="0"/>
              <a:buChar char="•"/>
            </a:pPr>
            <a:r>
              <a:rPr lang="en-US" sz="8000" b="0" dirty="0"/>
              <a:t>Number of beneficiaries with access to Formal Loans</a:t>
            </a:r>
          </a:p>
          <a:p>
            <a:pPr marL="1143000" indent="-1143000">
              <a:buFont typeface="Arial" panose="020B0604020202020204" pitchFamily="34" charset="0"/>
              <a:buChar char="•"/>
            </a:pPr>
            <a:r>
              <a:rPr lang="en-US" sz="8000" b="0" dirty="0"/>
              <a:t>Number of  farmers received business Development </a:t>
            </a:r>
            <a:r>
              <a:rPr lang="en-US" sz="8000" b="0" dirty="0" smtClean="0"/>
              <a:t>Services</a:t>
            </a:r>
          </a:p>
          <a:p>
            <a:pPr marL="1143000" indent="-1143000">
              <a:buFont typeface="Arial" panose="020B0604020202020204" pitchFamily="34" charset="0"/>
              <a:buChar char="•"/>
            </a:pPr>
            <a:endParaRPr lang="en-US" sz="8000" b="0" dirty="0" smtClean="0"/>
          </a:p>
          <a:p>
            <a:endParaRPr lang="en-US" sz="8000" b="0" dirty="0"/>
          </a:p>
          <a:p>
            <a:r>
              <a:rPr lang="en-US" sz="8000" b="0" dirty="0" smtClean="0"/>
              <a:t>2. Outcome Indicator</a:t>
            </a:r>
          </a:p>
          <a:p>
            <a:pPr marL="1143000" indent="-1143000">
              <a:buFont typeface="Arial" panose="020B0604020202020204" pitchFamily="34" charset="0"/>
              <a:buChar char="•"/>
            </a:pPr>
            <a:r>
              <a:rPr lang="en-US" sz="8000" b="0" dirty="0" smtClean="0"/>
              <a:t>Number of farmers  applied technologies</a:t>
            </a:r>
          </a:p>
          <a:p>
            <a:pPr marL="1143000" indent="-1143000">
              <a:buFont typeface="Arial" panose="020B0604020202020204" pitchFamily="34" charset="0"/>
              <a:buChar char="•"/>
            </a:pPr>
            <a:r>
              <a:rPr lang="en-US" sz="8000" b="0" dirty="0" smtClean="0"/>
              <a:t>Gross Margin</a:t>
            </a:r>
          </a:p>
          <a:p>
            <a:pPr marL="1143000" indent="-1143000">
              <a:buFont typeface="Arial" panose="020B0604020202020204" pitchFamily="34" charset="0"/>
              <a:buChar char="•"/>
            </a:pPr>
            <a:r>
              <a:rPr lang="en-US" sz="8000" b="0" dirty="0" smtClean="0"/>
              <a:t>Yield</a:t>
            </a:r>
            <a:endParaRPr lang="en-US" sz="8000" b="0" dirty="0"/>
          </a:p>
          <a:p>
            <a:endParaRPr lang="en-US" sz="8000" b="0" dirty="0"/>
          </a:p>
          <a:p>
            <a:endParaRPr lang="en-US" kern="0" dirty="0"/>
          </a:p>
        </p:txBody>
      </p:sp>
    </p:spTree>
    <p:extLst>
      <p:ext uri="{BB962C8B-B14F-4D97-AF65-F5344CB8AC3E}">
        <p14:creationId xmlns:p14="http://schemas.microsoft.com/office/powerpoint/2010/main" val="3354449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371600"/>
            <a:ext cx="7772400" cy="609600"/>
          </a:xfrm>
        </p:spPr>
        <p:txBody>
          <a:bodyPr/>
          <a:lstStyle/>
          <a:p>
            <a:r>
              <a:rPr lang="en-US" dirty="0" smtClean="0"/>
              <a:t>Project Management Plan - PMP</a:t>
            </a:r>
            <a:endParaRPr lang="en-US" dirty="0"/>
          </a:p>
        </p:txBody>
      </p:sp>
      <p:sp>
        <p:nvSpPr>
          <p:cNvPr id="3" name="Content Placeholder 2"/>
          <p:cNvSpPr>
            <a:spLocks noGrp="1"/>
          </p:cNvSpPr>
          <p:nvPr>
            <p:ph idx="1"/>
          </p:nvPr>
        </p:nvSpPr>
        <p:spPr>
          <a:xfrm>
            <a:off x="381000" y="2209800"/>
            <a:ext cx="8610600" cy="4572000"/>
          </a:xfrm>
        </p:spPr>
        <p:txBody>
          <a:bodyPr/>
          <a:lstStyle/>
          <a:p>
            <a:pPr marL="0" indent="0">
              <a:buNone/>
            </a:pPr>
            <a:r>
              <a:rPr lang="en-US" dirty="0" smtClean="0"/>
              <a:t>What is PMP</a:t>
            </a:r>
          </a:p>
          <a:p>
            <a:pPr marL="0" indent="0">
              <a:buNone/>
            </a:pPr>
            <a:endParaRPr lang="en-US" dirty="0"/>
          </a:p>
          <a:p>
            <a:r>
              <a:rPr lang="en-US" dirty="0"/>
              <a:t>The Project Management Plan (PMP) is a formal, approved document used to manage project execution</a:t>
            </a:r>
            <a:r>
              <a:rPr lang="en-US" dirty="0"/>
              <a:t>.</a:t>
            </a:r>
          </a:p>
          <a:p>
            <a:pPr marL="0" indent="0">
              <a:buNone/>
            </a:pPr>
            <a:endParaRPr lang="en-US" dirty="0"/>
          </a:p>
          <a:p>
            <a:r>
              <a:rPr lang="en-US" dirty="0"/>
              <a:t>The </a:t>
            </a:r>
            <a:r>
              <a:rPr lang="en-US" dirty="0"/>
              <a:t>PMP documents the actions necessary to define, prepare, integrate and coordinate the various planning activities. </a:t>
            </a:r>
            <a:endParaRPr lang="en-US" dirty="0"/>
          </a:p>
          <a:p>
            <a:endParaRPr lang="en-US" dirty="0"/>
          </a:p>
          <a:p>
            <a:r>
              <a:rPr lang="en-US" dirty="0"/>
              <a:t>The </a:t>
            </a:r>
            <a:r>
              <a:rPr lang="en-US" dirty="0"/>
              <a:t>PMP defines how the project is executed, monitored and </a:t>
            </a:r>
            <a:r>
              <a:rPr lang="en-US" dirty="0"/>
              <a:t>evaluated</a:t>
            </a:r>
            <a:endParaRPr lang="en-US" dirty="0"/>
          </a:p>
        </p:txBody>
      </p:sp>
    </p:spTree>
    <p:extLst>
      <p:ext uri="{BB962C8B-B14F-4D97-AF65-F5344CB8AC3E}">
        <p14:creationId xmlns:p14="http://schemas.microsoft.com/office/powerpoint/2010/main" val="1007480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NAFAKA PMP</a:t>
            </a:r>
            <a:endParaRPr lang="en-US" dirty="0"/>
          </a:p>
        </p:txBody>
      </p:sp>
      <p:sp>
        <p:nvSpPr>
          <p:cNvPr id="3" name="Content Placeholder 2"/>
          <p:cNvSpPr>
            <a:spLocks noGrp="1"/>
          </p:cNvSpPr>
          <p:nvPr>
            <p:ph idx="1"/>
          </p:nvPr>
        </p:nvSpPr>
        <p:spPr>
          <a:xfrm>
            <a:off x="685800" y="2209800"/>
            <a:ext cx="7772400" cy="4343400"/>
          </a:xfrm>
        </p:spPr>
        <p:txBody>
          <a:bodyPr/>
          <a:lstStyle/>
          <a:p>
            <a:pPr marL="0" indent="0">
              <a:buNone/>
            </a:pPr>
            <a:r>
              <a:rPr lang="en-US" dirty="0" smtClean="0"/>
              <a:t>The </a:t>
            </a:r>
            <a:r>
              <a:rPr lang="en-US" dirty="0"/>
              <a:t>Performance Management </a:t>
            </a:r>
            <a:r>
              <a:rPr lang="en-US" dirty="0" smtClean="0"/>
              <a:t>or Monitoring Plan </a:t>
            </a:r>
            <a:r>
              <a:rPr lang="en-US" dirty="0"/>
              <a:t>(PMP) serves as an important tool for NAFAKA to plan and manage the process </a:t>
            </a:r>
            <a:r>
              <a:rPr lang="en-US" dirty="0" smtClean="0"/>
              <a:t>of;</a:t>
            </a:r>
            <a:endParaRPr lang="en-US" dirty="0" smtClean="0"/>
          </a:p>
          <a:p>
            <a:r>
              <a:rPr lang="en-US" dirty="0"/>
              <a:t>monitoring the achievements of project operations</a:t>
            </a:r>
          </a:p>
          <a:p>
            <a:r>
              <a:rPr lang="en-US" dirty="0"/>
              <a:t>collecting and analyzing performance information to track progress toward  planned results; </a:t>
            </a:r>
          </a:p>
          <a:p>
            <a:r>
              <a:rPr lang="en-US" dirty="0"/>
              <a:t>using performance information and evaluations to influence decision-making and resource allocation; and </a:t>
            </a:r>
          </a:p>
          <a:p>
            <a:r>
              <a:rPr lang="en-US" dirty="0"/>
              <a:t>communicating results achieved, or not achieved, to advance organizational learning. </a:t>
            </a:r>
          </a:p>
          <a:p>
            <a:endParaRPr lang="en-US" dirty="0" smtClean="0"/>
          </a:p>
          <a:p>
            <a:pPr marL="0" indent="0">
              <a:buNone/>
            </a:pPr>
            <a:endParaRPr lang="en-US" dirty="0"/>
          </a:p>
        </p:txBody>
      </p:sp>
    </p:spTree>
    <p:extLst>
      <p:ext uri="{BB962C8B-B14F-4D97-AF65-F5344CB8AC3E}">
        <p14:creationId xmlns:p14="http://schemas.microsoft.com/office/powerpoint/2010/main" val="390500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11821</TotalTime>
  <Words>1410</Words>
  <Application>Microsoft Office PowerPoint</Application>
  <PresentationFormat>On-screen Show (4:3)</PresentationFormat>
  <Paragraphs>190</Paragraphs>
  <Slides>27</Slides>
  <Notes>3</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ＭＳ Ｐゴシック</vt:lpstr>
      <vt:lpstr>Arial</vt:lpstr>
      <vt:lpstr>Calibri</vt:lpstr>
      <vt:lpstr>Consolas</vt:lpstr>
      <vt:lpstr>Roboto</vt:lpstr>
      <vt:lpstr>Tahoma</vt:lpstr>
      <vt:lpstr>Times</vt:lpstr>
      <vt:lpstr>Times New Roman</vt:lpstr>
      <vt:lpstr>Wingdings</vt:lpstr>
      <vt:lpstr>Blank</vt:lpstr>
      <vt:lpstr>PowerPoint Presentation</vt:lpstr>
      <vt:lpstr>Introduction </vt:lpstr>
      <vt:lpstr>NAFAKA M&amp;E System starting point</vt:lpstr>
      <vt:lpstr>PowerPoint Presentation</vt:lpstr>
      <vt:lpstr>NAFAKA Key Intermediate Results </vt:lpstr>
      <vt:lpstr>Indicator</vt:lpstr>
      <vt:lpstr>NAFAKA Indicators</vt:lpstr>
      <vt:lpstr>Project Management Plan - PMP</vt:lpstr>
      <vt:lpstr>NAFAKA PMP</vt:lpstr>
      <vt:lpstr>Types of PMP </vt:lpstr>
      <vt:lpstr>The PMP descriptive matrix </vt:lpstr>
      <vt:lpstr>NAFAKA Data Collection Forms (DCFs)</vt:lpstr>
      <vt:lpstr>2 - Annual outcome survey </vt:lpstr>
      <vt:lpstr>PowerPoint Presentation</vt:lpstr>
      <vt:lpstr>Monitoring  and Evaluation</vt:lpstr>
      <vt:lpstr>Summary</vt:lpstr>
      <vt:lpstr>What is Data?</vt:lpstr>
      <vt:lpstr>Why do we need data? </vt:lpstr>
      <vt:lpstr>The Power of Data</vt:lpstr>
      <vt:lpstr>What makes data loose power?</vt:lpstr>
      <vt:lpstr>Attributes of quality data ……..</vt:lpstr>
      <vt:lpstr>Quantitative Data</vt:lpstr>
      <vt:lpstr>Qualitative Data</vt:lpstr>
      <vt:lpstr>NAFAKA Database:</vt:lpstr>
      <vt:lpstr>PowerPoint Presentation</vt:lpstr>
      <vt:lpstr>MWISHO</vt:lpstr>
      <vt:lpstr>Advantage Cont. </vt:lpstr>
    </vt:vector>
  </TitlesOfParts>
  <Company>JDG Communications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 Studio</dc:creator>
  <cp:lastModifiedBy>Albin Massawe</cp:lastModifiedBy>
  <cp:revision>320</cp:revision>
  <cp:lastPrinted>2004-09-30T16:41:33Z</cp:lastPrinted>
  <dcterms:created xsi:type="dcterms:W3CDTF">2004-09-17T20:07:42Z</dcterms:created>
  <dcterms:modified xsi:type="dcterms:W3CDTF">2015-07-10T10:51:40Z</dcterms:modified>
</cp:coreProperties>
</file>